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4"/>
    <p:sldMasterId id="2147483668" r:id="rId5"/>
  </p:sldMasterIdLst>
  <p:notesMasterIdLst>
    <p:notesMasterId r:id="rId72"/>
  </p:notesMasterIdLst>
  <p:handoutMasterIdLst>
    <p:handoutMasterId r:id="rId73"/>
  </p:handoutMasterIdLst>
  <p:sldIdLst>
    <p:sldId id="332" r:id="rId6"/>
    <p:sldId id="333" r:id="rId7"/>
    <p:sldId id="274" r:id="rId8"/>
    <p:sldId id="368" r:id="rId9"/>
    <p:sldId id="369" r:id="rId10"/>
    <p:sldId id="370" r:id="rId11"/>
    <p:sldId id="371" r:id="rId12"/>
    <p:sldId id="372" r:id="rId13"/>
    <p:sldId id="373" r:id="rId14"/>
    <p:sldId id="374" r:id="rId15"/>
    <p:sldId id="375" r:id="rId16"/>
    <p:sldId id="376" r:id="rId17"/>
    <p:sldId id="377" r:id="rId18"/>
    <p:sldId id="378" r:id="rId19"/>
    <p:sldId id="379" r:id="rId20"/>
    <p:sldId id="380" r:id="rId21"/>
    <p:sldId id="381" r:id="rId22"/>
    <p:sldId id="382" r:id="rId23"/>
    <p:sldId id="383" r:id="rId24"/>
    <p:sldId id="384" r:id="rId25"/>
    <p:sldId id="385" r:id="rId26"/>
    <p:sldId id="386" r:id="rId27"/>
    <p:sldId id="387" r:id="rId28"/>
    <p:sldId id="388" r:id="rId29"/>
    <p:sldId id="389" r:id="rId30"/>
    <p:sldId id="390" r:id="rId31"/>
    <p:sldId id="391" r:id="rId32"/>
    <p:sldId id="392" r:id="rId33"/>
    <p:sldId id="393" r:id="rId34"/>
    <p:sldId id="394" r:id="rId35"/>
    <p:sldId id="395" r:id="rId36"/>
    <p:sldId id="396" r:id="rId37"/>
    <p:sldId id="397" r:id="rId38"/>
    <p:sldId id="398" r:id="rId39"/>
    <p:sldId id="399" r:id="rId40"/>
    <p:sldId id="400" r:id="rId41"/>
    <p:sldId id="401" r:id="rId42"/>
    <p:sldId id="402" r:id="rId43"/>
    <p:sldId id="404" r:id="rId44"/>
    <p:sldId id="324" r:id="rId45"/>
    <p:sldId id="337" r:id="rId46"/>
    <p:sldId id="338" r:id="rId47"/>
    <p:sldId id="339" r:id="rId48"/>
    <p:sldId id="340" r:id="rId49"/>
    <p:sldId id="341" r:id="rId50"/>
    <p:sldId id="342" r:id="rId51"/>
    <p:sldId id="343" r:id="rId52"/>
    <p:sldId id="344" r:id="rId53"/>
    <p:sldId id="345" r:id="rId54"/>
    <p:sldId id="346" r:id="rId55"/>
    <p:sldId id="363" r:id="rId56"/>
    <p:sldId id="348" r:id="rId57"/>
    <p:sldId id="349" r:id="rId58"/>
    <p:sldId id="350" r:id="rId59"/>
    <p:sldId id="364" r:id="rId60"/>
    <p:sldId id="352" r:id="rId61"/>
    <p:sldId id="353" r:id="rId62"/>
    <p:sldId id="365" r:id="rId63"/>
    <p:sldId id="355" r:id="rId64"/>
    <p:sldId id="356" r:id="rId65"/>
    <p:sldId id="357" r:id="rId66"/>
    <p:sldId id="358" r:id="rId67"/>
    <p:sldId id="359" r:id="rId68"/>
    <p:sldId id="366" r:id="rId69"/>
    <p:sldId id="361" r:id="rId70"/>
    <p:sldId id="362" r:id="rId71"/>
  </p:sldIdLst>
  <p:sldSz cx="9144000" cy="6858000" type="screen4x3"/>
  <p:notesSz cx="6934200" cy="9220200"/>
  <p:defaultTex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C4F82"/>
    <a:srgbClr val="333366"/>
    <a:srgbClr val="99CC00"/>
    <a:srgbClr val="6699CC"/>
    <a:srgbClr val="6666CC"/>
    <a:srgbClr val="666699"/>
    <a:srgbClr val="EAEAEA"/>
    <a:srgbClr val="999999"/>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71" autoAdjust="0"/>
  </p:normalViewPr>
  <p:slideViewPr>
    <p:cSldViewPr>
      <p:cViewPr>
        <p:scale>
          <a:sx n="80" d="100"/>
          <a:sy n="80" d="100"/>
        </p:scale>
        <p:origin x="-1086" y="-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p:scale>
          <a:sx n="70" d="100"/>
          <a:sy n="70" d="100"/>
        </p:scale>
        <p:origin x="-2526" y="714"/>
      </p:cViewPr>
      <p:guideLst>
        <p:guide orient="horz" pos="2904"/>
        <p:guide pos="218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slide" Target="slides/slide63.xml"/><Relationship Id="rId76" Type="http://schemas.openxmlformats.org/officeDocument/2006/relationships/theme" Target="theme/theme1.xml"/><Relationship Id="rId7" Type="http://schemas.openxmlformats.org/officeDocument/2006/relationships/slide" Target="slides/slide2.xml"/><Relationship Id="rId71" Type="http://schemas.openxmlformats.org/officeDocument/2006/relationships/slide" Target="slides/slide66.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61" Type="http://schemas.openxmlformats.org/officeDocument/2006/relationships/slide" Target="slides/slide56.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tableStyles" Target="tableStyles.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notesMaster" Target="notesMasters/notesMaster1.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95" name="Line 15"/>
          <p:cNvSpPr>
            <a:spLocks noChangeShapeType="1"/>
          </p:cNvSpPr>
          <p:nvPr/>
        </p:nvSpPr>
        <p:spPr bwMode="auto">
          <a:xfrm flipH="1">
            <a:off x="228600" y="8686800"/>
            <a:ext cx="6477000" cy="0"/>
          </a:xfrm>
          <a:prstGeom prst="line">
            <a:avLst/>
          </a:prstGeom>
          <a:noFill/>
          <a:ln w="6350">
            <a:solidFill>
              <a:schemeClr val="tx1"/>
            </a:solidFill>
            <a:round/>
            <a:headEnd/>
            <a:tailEnd/>
          </a:ln>
          <a:effectLst/>
        </p:spPr>
        <p:txBody>
          <a:bodyPr wrap="none" anchor="ctr">
            <a:spAutoFit/>
          </a:bodyPr>
          <a:lstStyle/>
          <a:p>
            <a:endParaRPr lang="en-US" dirty="0"/>
          </a:p>
        </p:txBody>
      </p:sp>
      <p:sp>
        <p:nvSpPr>
          <p:cNvPr id="46100" name="Rectangle 20"/>
          <p:cNvSpPr>
            <a:spLocks noChangeArrowheads="1"/>
          </p:cNvSpPr>
          <p:nvPr/>
        </p:nvSpPr>
        <p:spPr bwMode="auto">
          <a:xfrm>
            <a:off x="6462713" y="8777288"/>
            <a:ext cx="333375" cy="225425"/>
          </a:xfrm>
          <a:prstGeom prst="rect">
            <a:avLst/>
          </a:prstGeom>
          <a:noFill/>
          <a:ln w="9525">
            <a:noFill/>
            <a:miter lim="800000"/>
            <a:headEnd/>
            <a:tailEnd/>
          </a:ln>
          <a:effectLst/>
        </p:spPr>
        <p:txBody>
          <a:bodyPr wrap="none" lIns="88226" tIns="44112" rIns="88226" bIns="44112">
            <a:spAutoFit/>
          </a:bodyPr>
          <a:lstStyle/>
          <a:p>
            <a:pPr algn="ctr" defTabSz="901700" eaLnBrk="0" hangingPunct="0">
              <a:lnSpc>
                <a:spcPct val="90000"/>
              </a:lnSpc>
              <a:spcBef>
                <a:spcPct val="0"/>
              </a:spcBef>
            </a:pPr>
            <a:fld id="{5CC1855B-19C6-4128-825F-F41EF34AFCE4}" type="slidenum">
              <a:rPr lang="en-US" b="1"/>
              <a:pPr algn="ctr" defTabSz="901700" eaLnBrk="0" hangingPunct="0">
                <a:lnSpc>
                  <a:spcPct val="90000"/>
                </a:lnSpc>
                <a:spcBef>
                  <a:spcPct val="0"/>
                </a:spcBef>
              </a:pPr>
              <a:t>‹#›</a:t>
            </a:fld>
            <a:endParaRPr lang="en-US" b="1" dirty="0"/>
          </a:p>
        </p:txBody>
      </p:sp>
      <p:pic>
        <p:nvPicPr>
          <p:cNvPr id="46101" name="Picture 21"/>
          <p:cNvPicPr>
            <a:picLocks noChangeAspect="1" noChangeArrowheads="1"/>
          </p:cNvPicPr>
          <p:nvPr/>
        </p:nvPicPr>
        <p:blipFill>
          <a:blip r:embed="rId2" cstate="print"/>
          <a:srcRect/>
          <a:stretch>
            <a:fillRect/>
          </a:stretch>
        </p:blipFill>
        <p:spPr bwMode="auto">
          <a:xfrm>
            <a:off x="190500" y="8724900"/>
            <a:ext cx="3657600" cy="288925"/>
          </a:xfrm>
          <a:prstGeom prst="rect">
            <a:avLst/>
          </a:prstGeom>
          <a:noFill/>
          <a:ln w="9525">
            <a:noFill/>
            <a:miter lim="800000"/>
            <a:headEnd/>
            <a:tailEnd/>
          </a:ln>
          <a:effectLst/>
        </p:spPr>
      </p:pic>
      <p:sp>
        <p:nvSpPr>
          <p:cNvPr id="5" name="Rectangle 8"/>
          <p:cNvSpPr txBox="1">
            <a:spLocks noChangeArrowheads="1"/>
          </p:cNvSpPr>
          <p:nvPr/>
        </p:nvSpPr>
        <p:spPr>
          <a:xfrm>
            <a:off x="4000500" y="8758239"/>
            <a:ext cx="2362200" cy="195262"/>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2014 Carnegie Mellon University</a:t>
            </a:r>
            <a:endParaRPr lang="en-US" dirty="0"/>
          </a:p>
        </p:txBody>
      </p:sp>
      <p:sp>
        <p:nvSpPr>
          <p:cNvPr id="7" name="Rectangle 17"/>
          <p:cNvSpPr>
            <a:spLocks noGrp="1" noChangeArrowheads="1"/>
          </p:cNvSpPr>
          <p:nvPr>
            <p:ph type="hdr" sz="quarter"/>
          </p:nvPr>
        </p:nvSpPr>
        <p:spPr bwMode="auto">
          <a:xfrm>
            <a:off x="566790" y="299317"/>
            <a:ext cx="2673803" cy="468981"/>
          </a:xfrm>
          <a:prstGeom prst="rect">
            <a:avLst/>
          </a:prstGeom>
          <a:noFill/>
          <a:ln w="9525">
            <a:noFill/>
            <a:miter lim="800000"/>
            <a:headEnd/>
            <a:tailEnd/>
          </a:ln>
          <a:effectLst/>
        </p:spPr>
        <p:txBody>
          <a:bodyPr vert="horz" wrap="square" lIns="18906" tIns="0" rIns="18906" bIns="0" numCol="1" anchor="t" anchorCtr="0" compatLnSpc="1">
            <a:prstTxWarp prst="textNoShape">
              <a:avLst/>
            </a:prstTxWarp>
          </a:bodyPr>
          <a:lstStyle>
            <a:lvl1pPr defTabSz="949325" eaLnBrk="0" hangingPunct="0">
              <a:spcBef>
                <a:spcPct val="0"/>
              </a:spcBef>
              <a:defRPr b="1">
                <a:latin typeface="Arial" charset="0"/>
                <a:ea typeface="ＭＳ Ｐゴシック" pitchFamily="1" charset="-128"/>
                <a:cs typeface="+mn-cs"/>
              </a:defRPr>
            </a:lvl1pPr>
          </a:lstStyle>
          <a:p>
            <a:pPr>
              <a:defRPr/>
            </a:pPr>
            <a:r>
              <a:rPr lang="en-US" dirty="0" smtClean="0"/>
              <a:t>Assured Software Development 1</a:t>
            </a:r>
            <a:endParaRPr lang="en-US" dirty="0"/>
          </a:p>
        </p:txBody>
      </p:sp>
      <p:sp>
        <p:nvSpPr>
          <p:cNvPr id="8" name="Rectangle 18"/>
          <p:cNvSpPr>
            <a:spLocks noGrp="1" noChangeArrowheads="1"/>
          </p:cNvSpPr>
          <p:nvPr>
            <p:ph type="dt" idx="1"/>
          </p:nvPr>
        </p:nvSpPr>
        <p:spPr bwMode="auto">
          <a:xfrm>
            <a:off x="3692770" y="299317"/>
            <a:ext cx="2673804" cy="468981"/>
          </a:xfrm>
          <a:prstGeom prst="rect">
            <a:avLst/>
          </a:prstGeom>
          <a:noFill/>
          <a:ln w="9525">
            <a:noFill/>
            <a:miter lim="800000"/>
            <a:headEnd/>
            <a:tailEnd/>
          </a:ln>
          <a:effectLst/>
        </p:spPr>
        <p:txBody>
          <a:bodyPr vert="horz" wrap="square" lIns="18906" tIns="0" rIns="18906" bIns="0" numCol="1" anchor="t" anchorCtr="0" compatLnSpc="1">
            <a:prstTxWarp prst="textNoShape">
              <a:avLst/>
            </a:prstTxWarp>
          </a:bodyPr>
          <a:lstStyle>
            <a:lvl1pPr algn="r" defTabSz="949325" eaLnBrk="0" hangingPunct="0">
              <a:spcBef>
                <a:spcPct val="0"/>
              </a:spcBef>
              <a:defRPr>
                <a:latin typeface="Arial" charset="0"/>
                <a:ea typeface="ＭＳ Ｐゴシック" pitchFamily="1" charset="-128"/>
                <a:cs typeface="+mn-cs"/>
              </a:defRPr>
            </a:lvl1pPr>
          </a:lstStyle>
          <a:p>
            <a:pPr>
              <a:defRPr/>
            </a:pPr>
            <a:fld id="{5FB549C1-4D98-441C-90E6-1B98A349C9AF}" type="datetime1">
              <a:rPr lang="en-US"/>
              <a:pPr>
                <a:defRPr/>
              </a:pPr>
              <a:t>3/26/2014</a:t>
            </a:fld>
            <a:endParaRPr lang="en-US" dirty="0"/>
          </a:p>
        </p:txBody>
      </p:sp>
    </p:spTree>
    <p:extLst>
      <p:ext uri="{BB962C8B-B14F-4D97-AF65-F5344CB8AC3E}">
        <p14:creationId xmlns:p14="http://schemas.microsoft.com/office/powerpoint/2010/main" val="302150946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2" name="Rectangle 4"/>
          <p:cNvSpPr>
            <a:spLocks noGrp="1" noRot="1" noChangeAspect="1" noChangeArrowheads="1" noTextEdit="1"/>
          </p:cNvSpPr>
          <p:nvPr>
            <p:ph type="sldImg" idx="2"/>
          </p:nvPr>
        </p:nvSpPr>
        <p:spPr bwMode="auto">
          <a:xfrm>
            <a:off x="1162050" y="692150"/>
            <a:ext cx="4610100" cy="3457575"/>
          </a:xfrm>
          <a:prstGeom prst="rect">
            <a:avLst/>
          </a:prstGeom>
          <a:noFill/>
          <a:ln w="9525">
            <a:solidFill>
              <a:srgbClr val="000000"/>
            </a:solidFill>
            <a:miter lim="800000"/>
            <a:headEnd/>
            <a:tailEnd/>
          </a:ln>
          <a:effectLst/>
        </p:spPr>
      </p:sp>
      <p:sp>
        <p:nvSpPr>
          <p:cNvPr id="7177" name="Rectangle 9"/>
          <p:cNvSpPr>
            <a:spLocks noChangeArrowheads="1"/>
          </p:cNvSpPr>
          <p:nvPr/>
        </p:nvSpPr>
        <p:spPr bwMode="auto">
          <a:xfrm>
            <a:off x="6462713" y="8777288"/>
            <a:ext cx="333375" cy="225425"/>
          </a:xfrm>
          <a:prstGeom prst="rect">
            <a:avLst/>
          </a:prstGeom>
          <a:noFill/>
          <a:ln w="9525">
            <a:noFill/>
            <a:miter lim="800000"/>
            <a:headEnd/>
            <a:tailEnd/>
          </a:ln>
          <a:effectLst/>
        </p:spPr>
        <p:txBody>
          <a:bodyPr wrap="none" lIns="88226" tIns="44112" rIns="88226" bIns="44112">
            <a:spAutoFit/>
          </a:bodyPr>
          <a:lstStyle/>
          <a:p>
            <a:pPr algn="ctr" defTabSz="901700" eaLnBrk="0" hangingPunct="0">
              <a:lnSpc>
                <a:spcPct val="90000"/>
              </a:lnSpc>
              <a:spcBef>
                <a:spcPct val="0"/>
              </a:spcBef>
            </a:pPr>
            <a:fld id="{3C173182-E56E-4B39-B792-53420CCC9B1A}" type="slidenum">
              <a:rPr lang="en-US" b="1"/>
              <a:pPr algn="ctr" defTabSz="901700" eaLnBrk="0" hangingPunct="0">
                <a:lnSpc>
                  <a:spcPct val="90000"/>
                </a:lnSpc>
                <a:spcBef>
                  <a:spcPct val="0"/>
                </a:spcBef>
              </a:pPr>
              <a:t>‹#›</a:t>
            </a:fld>
            <a:endParaRPr lang="en-US" b="1" dirty="0"/>
          </a:p>
        </p:txBody>
      </p:sp>
      <p:sp>
        <p:nvSpPr>
          <p:cNvPr id="7185" name="Line 17"/>
          <p:cNvSpPr>
            <a:spLocks noChangeShapeType="1"/>
          </p:cNvSpPr>
          <p:nvPr/>
        </p:nvSpPr>
        <p:spPr bwMode="auto">
          <a:xfrm flipH="1">
            <a:off x="228600" y="8686800"/>
            <a:ext cx="6477000" cy="0"/>
          </a:xfrm>
          <a:prstGeom prst="line">
            <a:avLst/>
          </a:prstGeom>
          <a:noFill/>
          <a:ln w="6350">
            <a:solidFill>
              <a:schemeClr val="tx1"/>
            </a:solidFill>
            <a:round/>
            <a:headEnd/>
            <a:tailEnd/>
          </a:ln>
          <a:effectLst/>
        </p:spPr>
        <p:txBody>
          <a:bodyPr wrap="none" anchor="ctr">
            <a:spAutoFit/>
          </a:bodyPr>
          <a:lstStyle/>
          <a:p>
            <a:endParaRPr lang="en-US" dirty="0"/>
          </a:p>
        </p:txBody>
      </p:sp>
      <p:pic>
        <p:nvPicPr>
          <p:cNvPr id="7201" name="Picture 33"/>
          <p:cNvPicPr>
            <a:picLocks noChangeAspect="1" noChangeArrowheads="1"/>
          </p:cNvPicPr>
          <p:nvPr/>
        </p:nvPicPr>
        <p:blipFill>
          <a:blip r:embed="rId2"/>
          <a:srcRect/>
          <a:stretch>
            <a:fillRect/>
          </a:stretch>
        </p:blipFill>
        <p:spPr bwMode="auto">
          <a:xfrm>
            <a:off x="190500" y="8724900"/>
            <a:ext cx="3657600" cy="288925"/>
          </a:xfrm>
          <a:prstGeom prst="rect">
            <a:avLst/>
          </a:prstGeom>
          <a:noFill/>
          <a:ln w="9525">
            <a:noFill/>
            <a:miter lim="800000"/>
            <a:headEnd/>
            <a:tailEnd/>
          </a:ln>
          <a:effectLst/>
        </p:spPr>
      </p:pic>
      <p:sp>
        <p:nvSpPr>
          <p:cNvPr id="7203" name="Rectangle 3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 name="Rectangle 8"/>
          <p:cNvSpPr txBox="1">
            <a:spLocks noChangeArrowheads="1"/>
          </p:cNvSpPr>
          <p:nvPr/>
        </p:nvSpPr>
        <p:spPr>
          <a:xfrm>
            <a:off x="4000500" y="8758239"/>
            <a:ext cx="2362200" cy="195262"/>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2014 Carnegie Mellon University</a:t>
            </a:r>
            <a:endParaRPr lang="en-US" dirty="0"/>
          </a:p>
        </p:txBody>
      </p:sp>
    </p:spTree>
    <p:extLst>
      <p:ext uri="{BB962C8B-B14F-4D97-AF65-F5344CB8AC3E}">
        <p14:creationId xmlns:p14="http://schemas.microsoft.com/office/powerpoint/2010/main" val="3310936681"/>
      </p:ext>
    </p:extLst>
  </p:cSld>
  <p:clrMap bg1="lt1" tx1="dk1" bg2="lt2" tx2="dk2" accent1="accent1" accent2="accent2" accent3="accent3" accent4="accent4" accent5="accent5" accent6="accent6" hlink="hlink" folHlink="folHlink"/>
  <p:hf hdr="0" dt="0"/>
  <p:notesStyle>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06400" indent="-120650" algn="l" rtl="0" fontAlgn="base">
      <a:spcBef>
        <a:spcPct val="30000"/>
      </a:spcBef>
      <a:spcAft>
        <a:spcPct val="0"/>
      </a:spcAft>
      <a:buChar char="•"/>
      <a:defRPr sz="1000" kern="1200">
        <a:solidFill>
          <a:schemeClr val="tx1"/>
        </a:solidFill>
        <a:latin typeface="Arial" charset="0"/>
        <a:ea typeface="ＭＳ Ｐゴシック" pitchFamily="1" charset="-128"/>
        <a:cs typeface="+mn-cs"/>
      </a:defRPr>
    </a:lvl2pPr>
    <a:lvl3pPr marL="741363" indent="-115888" algn="l" rtl="0" fontAlgn="base">
      <a:spcBef>
        <a:spcPct val="30000"/>
      </a:spcBef>
      <a:spcAft>
        <a:spcPct val="0"/>
      </a:spcAft>
      <a:buChar char="–"/>
      <a:defRPr sz="1000" kern="1200">
        <a:solidFill>
          <a:schemeClr val="tx1"/>
        </a:solidFill>
        <a:latin typeface="Arial" charset="0"/>
        <a:ea typeface="ＭＳ Ｐゴシック" pitchFamily="1" charset="-128"/>
        <a:cs typeface="+mn-cs"/>
      </a:defRPr>
    </a:lvl3pPr>
    <a:lvl4pPr marL="1143000" indent="-169863" algn="l" rtl="0" fontAlgn="base">
      <a:spcBef>
        <a:spcPct val="30000"/>
      </a:spcBef>
      <a:spcAft>
        <a:spcPct val="0"/>
      </a:spcAft>
      <a:buSzPct val="90000"/>
      <a:buChar char="o"/>
      <a:defRPr sz="1000" kern="1200">
        <a:solidFill>
          <a:schemeClr val="tx1"/>
        </a:solidFill>
        <a:latin typeface="Arial" charset="0"/>
        <a:ea typeface="ＭＳ Ｐゴシック" pitchFamily="1" charset="-128"/>
        <a:cs typeface="+mn-cs"/>
      </a:defRPr>
    </a:lvl4pPr>
    <a:lvl5pPr marL="1481138" indent="-171450" algn="l" rtl="0" fontAlgn="base">
      <a:spcBef>
        <a:spcPct val="30000"/>
      </a:spcBef>
      <a:spcAft>
        <a:spcPct val="0"/>
      </a:spcAft>
      <a:buChar char="–"/>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Image Placeholder 6"/>
          <p:cNvSpPr>
            <a:spLocks noGrp="1" noRot="1" noChangeAspect="1"/>
          </p:cNvSpPr>
          <p:nvPr>
            <p:ph type="sldImg"/>
          </p:nvPr>
        </p:nvSpPr>
        <p:spPr/>
      </p:sp>
      <p:sp>
        <p:nvSpPr>
          <p:cNvPr id="8" name="Notes Placeholder 7"/>
          <p:cNvSpPr>
            <a:spLocks noGrp="1"/>
          </p:cNvSpPr>
          <p:nvPr>
            <p:ph type="body" idx="1"/>
          </p:nvPr>
        </p:nvSpPr>
        <p:spPr>
          <a:xfrm>
            <a:off x="647700" y="4305300"/>
            <a:ext cx="5486400" cy="4114800"/>
          </a:xfrm>
        </p:spPr>
        <p:txBody>
          <a:bodyPr>
            <a:normAutofit/>
          </a:bodyPr>
          <a:lstStyle/>
          <a:p>
            <a:pPr defTabSz="457200" fontAlgn="auto">
              <a:spcBef>
                <a:spcPts val="0"/>
              </a:spcBef>
              <a:spcAft>
                <a:spcPts val="0"/>
              </a:spcAft>
              <a:defRPr/>
            </a:pPr>
            <a:endParaRPr lang="en-US" dirty="0">
              <a:latin typeface="Times New Roman" charset="0"/>
              <a:ea typeface="ＭＳ Ｐゴシック" charset="0"/>
              <a:cs typeface="ＭＳ Ｐゴシック" charset="0"/>
            </a:endParaRPr>
          </a:p>
          <a:p>
            <a:endParaRPr lang="en-US" dirty="0"/>
          </a:p>
          <a:p>
            <a:endParaRPr lang="en-US" dirty="0"/>
          </a:p>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Introduction to the CLASP process: https://buildsecurityin.us-cert.gov/articles/best-practices/requirements-engineering/introduction-to-the-clasp-process </a:t>
            </a:r>
            <a:endParaRPr lang="en-US" dirty="0"/>
          </a:p>
        </p:txBody>
      </p:sp>
    </p:spTree>
    <p:extLst>
      <p:ext uri="{BB962C8B-B14F-4D97-AF65-F5344CB8AC3E}">
        <p14:creationId xmlns:p14="http://schemas.microsoft.com/office/powerpoint/2010/main" val="19599785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 overview of the SDL can be found here https://buildsecurityin.us-cert.gov/articles/knowledge/sdlc-process/secure-software-development-life-cycle-processes .  There is a book on the Microsoft SDL by Steve Lipner and Michael Howard.  The SDL is also discussed</a:t>
            </a:r>
            <a:r>
              <a:rPr lang="en-US" baseline="0" dirty="0" smtClean="0"/>
              <a:t> elsewhere in this course.  Steve Lipner recorded a video for the SwA Exec Course </a:t>
            </a:r>
            <a:r>
              <a:rPr lang="en-US" dirty="0" smtClean="0"/>
              <a:t>http://www.cert.org/curricula/software-assurance-for-execs.cfm that contains an overview of the</a:t>
            </a:r>
            <a:r>
              <a:rPr lang="en-US" baseline="0" dirty="0" smtClean="0"/>
              <a:t> SDL and discusses their success with it.</a:t>
            </a:r>
            <a:endParaRPr lang="en-US" dirty="0"/>
          </a:p>
        </p:txBody>
      </p:sp>
    </p:spTree>
    <p:extLst>
      <p:ext uri="{BB962C8B-B14F-4D97-AF65-F5344CB8AC3E}">
        <p14:creationId xmlns:p14="http://schemas.microsoft.com/office/powerpoint/2010/main" val="18050780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Best reference for the touchpoints is Gary McGraw’s book “Software Security”.  It also feeds into the BSIMM model, and has been the subject</a:t>
            </a:r>
            <a:r>
              <a:rPr lang="en-US" baseline="0" dirty="0" smtClean="0"/>
              <a:t> of many articles.</a:t>
            </a:r>
            <a:endParaRPr lang="en-US" dirty="0"/>
          </a:p>
        </p:txBody>
      </p:sp>
    </p:spTree>
    <p:extLst>
      <p:ext uri="{BB962C8B-B14F-4D97-AF65-F5344CB8AC3E}">
        <p14:creationId xmlns:p14="http://schemas.microsoft.com/office/powerpoint/2010/main" val="34224394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6256754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694752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598125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6159258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best reference for SAMM is OpenSAMM 1.0, found at the project web site at</a:t>
            </a:r>
            <a:r>
              <a:rPr lang="en-US" baseline="0" dirty="0" smtClean="0"/>
              <a:t> </a:t>
            </a:r>
            <a:r>
              <a:rPr lang="en-US" dirty="0" smtClean="0"/>
              <a:t>http://www.opensamm.org .  Check back periodically for updates.</a:t>
            </a:r>
            <a:endParaRPr lang="en-US" dirty="0"/>
          </a:p>
        </p:txBody>
      </p:sp>
    </p:spTree>
    <p:extLst>
      <p:ext uri="{BB962C8B-B14F-4D97-AF65-F5344CB8AC3E}">
        <p14:creationId xmlns:p14="http://schemas.microsoft.com/office/powerpoint/2010/main" val="21770047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8413090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2335909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76090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72916407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9853611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6574451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08544799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55587737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04771724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58594341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4740373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69608778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9110151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Image Placeholder 6"/>
          <p:cNvSpPr>
            <a:spLocks noGrp="1" noRot="1" noChangeAspect="1"/>
          </p:cNvSpPr>
          <p:nvPr>
            <p:ph type="sldImg"/>
          </p:nvPr>
        </p:nvSpPr>
        <p:spPr/>
      </p:sp>
      <p:sp>
        <p:nvSpPr>
          <p:cNvPr id="8" name="Notes Placeholder 7"/>
          <p:cNvSpPr>
            <a:spLocks noGrp="1"/>
          </p:cNvSpPr>
          <p:nvPr>
            <p:ph type="body" idx="1"/>
          </p:nvPr>
        </p:nvSpPr>
        <p:spPr/>
        <p:txBody>
          <a:bodyPr>
            <a:normAutofit/>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30038379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48706013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5111219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13509711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92952988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59914074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02793481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53092094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48299479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8368381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Every one</a:t>
            </a:r>
            <a:r>
              <a:rPr lang="en-US" baseline="0" dirty="0" smtClean="0"/>
              <a:t> of the 51 firms measured has an SSDL.  Most are hybrids of popular methodologies.</a:t>
            </a:r>
            <a:endParaRPr lang="en-US" dirty="0"/>
          </a:p>
        </p:txBody>
      </p:sp>
    </p:spTree>
    <p:extLst>
      <p:ext uri="{BB962C8B-B14F-4D97-AF65-F5344CB8AC3E}">
        <p14:creationId xmlns:p14="http://schemas.microsoft.com/office/powerpoint/2010/main" val="30782830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is plenty of confusion (especially</a:t>
            </a:r>
            <a:r>
              <a:rPr lang="en-US" baseline="0" dirty="0" smtClean="0"/>
              <a:t> in the press) about methodologies and measurement tools.  The BSIMM is not a methodology.  It is a measurement tool.</a:t>
            </a:r>
          </a:p>
          <a:p>
            <a:endParaRPr lang="en-US" baseline="0" dirty="0" smtClean="0"/>
          </a:p>
          <a:p>
            <a:r>
              <a:rPr lang="en-US" baseline="0" dirty="0" smtClean="0"/>
              <a:t>The BSIMM is used to measure and describe (in common terms) each of the 51 distinct SSDL methodologies in use in the BSIMM Community.</a:t>
            </a:r>
          </a:p>
          <a:p>
            <a:endParaRPr lang="en-US" baseline="0" dirty="0" smtClean="0"/>
          </a:p>
          <a:p>
            <a:pPr defTabSz="452902" fontAlgn="auto">
              <a:spcBef>
                <a:spcPts val="0"/>
              </a:spcBef>
              <a:spcAft>
                <a:spcPts val="0"/>
              </a:spcAft>
              <a:defRPr/>
            </a:pPr>
            <a:r>
              <a:rPr lang="en-US" baseline="0" dirty="0" smtClean="0"/>
              <a:t>See the InformIT article BSIMM versus SAFECode and Other Kaiju Cinema (Dec 26, 2011)  http://bit.ly/tLIOnJ</a:t>
            </a:r>
            <a:endParaRPr lang="en-US" dirty="0"/>
          </a:p>
        </p:txBody>
      </p:sp>
    </p:spTree>
    <p:extLst>
      <p:ext uri="{BB962C8B-B14F-4D97-AF65-F5344CB8AC3E}">
        <p14:creationId xmlns:p14="http://schemas.microsoft.com/office/powerpoint/2010/main" val="212158780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p:cNvSpPr>
          <p:nvPr>
            <p:ph type="sldImg"/>
          </p:nvPr>
        </p:nvSpPr>
        <p:spPr>
          <a:ln/>
        </p:spPr>
      </p:sp>
      <p:sp>
        <p:nvSpPr>
          <p:cNvPr id="39938" name="Notes Placeholder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r>
              <a:rPr lang="en-US" dirty="0" smtClean="0">
                <a:latin typeface="Times New Roman" charset="0"/>
                <a:ea typeface="ＭＳ Ｐゴシック" charset="0"/>
                <a:cs typeface="ＭＳ Ｐゴシック" charset="0"/>
              </a:rPr>
              <a:t>Originally conceived and executed by Cigital and Fortify, BSIMM also includes work of Minded Security (Italian translation), Virtual Forge (German Translation), and Plexlogic (statistics). </a:t>
            </a:r>
          </a:p>
          <a:p>
            <a:pPr>
              <a:defRPr/>
            </a:pPr>
            <a:endParaRPr lang="en-US" dirty="0" smtClean="0">
              <a:latin typeface="Times New Roman" charset="0"/>
              <a:ea typeface="ＭＳ Ｐゴシック" charset="0"/>
              <a:cs typeface="ＭＳ Ｐゴシック" charset="0"/>
            </a:endParaRPr>
          </a:p>
          <a:p>
            <a:pPr>
              <a:defRPr/>
            </a:pPr>
            <a:r>
              <a:rPr lang="en-US" dirty="0" smtClean="0">
                <a:latin typeface="Times New Roman" charset="0"/>
                <a:ea typeface="ＭＳ Ｐゴシック" charset="0"/>
                <a:cs typeface="ＭＳ Ｐゴシック" charset="0"/>
              </a:rPr>
              <a:t>BSIMM4 was released on 9/18/12</a:t>
            </a:r>
          </a:p>
          <a:p>
            <a:pPr marL="169838" indent="-169838">
              <a:buFontTx/>
              <a:buChar char="•"/>
              <a:defRPr/>
            </a:pPr>
            <a:r>
              <a:rPr lang="en-US" dirty="0" smtClean="0"/>
              <a:t>BSIMM4 now includes 51 firms</a:t>
            </a:r>
          </a:p>
          <a:p>
            <a:pPr marL="169838" indent="-169838">
              <a:buFontTx/>
              <a:buChar char="•"/>
              <a:defRPr/>
            </a:pPr>
            <a:r>
              <a:rPr lang="en-US" dirty="0" smtClean="0"/>
              <a:t>BSIMM3 describes 111 activities in 12 practices with 2 or more real examples for each activity</a:t>
            </a:r>
          </a:p>
          <a:p>
            <a:pPr marL="169838" indent="-169838">
              <a:buFontTx/>
              <a:buChar char="•"/>
              <a:defRPr/>
            </a:pPr>
            <a:r>
              <a:rPr lang="en-US" dirty="0" smtClean="0"/>
              <a:t>13 firms have been measured twice (giving us Longitudinal Study data) and the data show measurable improvement</a:t>
            </a:r>
          </a:p>
          <a:p>
            <a:pPr marL="169838" indent="-169838">
              <a:buFontTx/>
              <a:buChar char="•"/>
              <a:defRPr/>
            </a:pPr>
            <a:r>
              <a:rPr lang="en-US" dirty="0" smtClean="0"/>
              <a:t>Two new activities were described for the first time in BSIMM4</a:t>
            </a:r>
          </a:p>
          <a:p>
            <a:pPr marL="169838" indent="-169838">
              <a:buFontTx/>
              <a:buChar char="•"/>
              <a:defRPr/>
            </a:pPr>
            <a:r>
              <a:rPr lang="en-US" dirty="0" smtClean="0"/>
              <a:t>The BSIMM3 data set has 95 distinct measurements (some firms measured twice, some firms have multiple divisions measured separately)</a:t>
            </a:r>
          </a:p>
          <a:p>
            <a:pPr marL="169838" indent="-169838">
              <a:buFontTx/>
              <a:buChar char="•"/>
              <a:defRPr/>
            </a:pPr>
            <a:r>
              <a:rPr lang="en-US" dirty="0" smtClean="0"/>
              <a:t>BSIMM3 </a:t>
            </a:r>
            <a:r>
              <a:rPr lang="en-US" sz="1200" dirty="0">
                <a:latin typeface="+mn-lt"/>
                <a:ea typeface="+mn-ea"/>
              </a:rPr>
              <a:t>describes the work of 974 SSG members working with a satellite of 2039 people to secure the software developed by 218,286 developers. </a:t>
            </a:r>
            <a:endParaRPr lang="en-US" dirty="0" smtClean="0"/>
          </a:p>
          <a:p>
            <a:pPr>
              <a:defRPr/>
            </a:pPr>
            <a:endParaRPr lang="en-US" dirty="0" smtClean="0"/>
          </a:p>
          <a:p>
            <a:pPr>
              <a:defRPr/>
            </a:pPr>
            <a:r>
              <a:rPr lang="en-US" dirty="0" smtClean="0"/>
              <a:t>The BSIMM remains the only measuring stick for software security initiatives based on science.  It is extremely useful for comparing the initiative of any given firm to a large group of similar firms.  The BSIMM has been used by multiple firms to strategize and plan their software security initiatives and measure the results.  Finally, FWIW, the government is woefully behind when it comes to software security.</a:t>
            </a:r>
            <a:endParaRPr lang="en-US" dirty="0" smtClean="0">
              <a:latin typeface="Times New Roman" charset="0"/>
              <a:ea typeface="ＭＳ Ｐゴシック" charset="0"/>
              <a:cs typeface="ＭＳ Ｐゴシック" charset="0"/>
            </a:endParaRPr>
          </a:p>
          <a:p>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34 of 51 firms</a:t>
            </a:r>
            <a:endParaRPr lang="en-US" dirty="0"/>
          </a:p>
        </p:txBody>
      </p:sp>
    </p:spTree>
    <p:extLst>
      <p:ext uri="{BB962C8B-B14F-4D97-AF65-F5344CB8AC3E}">
        <p14:creationId xmlns:p14="http://schemas.microsoft.com/office/powerpoint/2010/main" val="166065472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p:cNvSpPr>
            <a:spLocks noGrp="1" noRot="1" noChangeAspect="1"/>
          </p:cNvSpPr>
          <p:nvPr>
            <p:ph type="sldImg"/>
          </p:nvPr>
        </p:nvSpPr>
        <p:spPr>
          <a:ln/>
        </p:spPr>
      </p:sp>
      <p:sp>
        <p:nvSpPr>
          <p:cNvPr id="4608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r>
              <a:rPr lang="en-US" dirty="0" smtClean="0">
                <a:latin typeface="Times New Roman" charset="0"/>
                <a:ea typeface="ＭＳ Ｐゴシック" charset="0"/>
                <a:cs typeface="ＭＳ Ｐゴシック" charset="0"/>
              </a:rPr>
              <a:t>So far, every firm encountered can be</a:t>
            </a:r>
            <a:r>
              <a:rPr lang="en-US" baseline="0" dirty="0" smtClean="0">
                <a:latin typeface="Times New Roman" charset="0"/>
                <a:ea typeface="ＭＳ Ｐゴシック" charset="0"/>
                <a:cs typeface="ＭＳ Ｐゴシック" charset="0"/>
              </a:rPr>
              <a:t> measured with the BSIMM.  To be sure, some firms are more complicated than others, but the BSIMM was designed to measure all SSDLs encountered.</a:t>
            </a:r>
            <a:endParaRPr lang="en-US" dirty="0">
              <a:latin typeface="Times New Roman" charset="0"/>
              <a:ea typeface="ＭＳ Ｐゴシック" charset="0"/>
              <a:cs typeface="ＭＳ Ｐゴシック"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p:cNvSpPr>
          <p:nvPr>
            <p:ph type="sldImg"/>
          </p:nvPr>
        </p:nvSpPr>
        <p:spPr>
          <a:ln/>
        </p:spPr>
      </p:sp>
      <p:sp>
        <p:nvSpPr>
          <p:cNvPr id="4403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latin typeface="Times New Roman" charset="0"/>
                <a:ea typeface="ＭＳ Ｐゴシック" charset="0"/>
                <a:cs typeface="ＭＳ Ｐゴシック" charset="0"/>
              </a:rPr>
              <a:t>The importance of statistical analysis</a:t>
            </a:r>
            <a:r>
              <a:rPr lang="en-US" dirty="0" smtClean="0">
                <a:latin typeface="Times New Roman" charset="0"/>
                <a:ea typeface="ＭＳ Ｐゴシック" charset="0"/>
                <a:cs typeface="ＭＳ Ｐゴシック" charset="0"/>
              </a:rPr>
              <a:t>.  Each time a new version of the BSIMM is released, its descriptive properties are carefully considered using math.</a:t>
            </a:r>
            <a:endParaRPr lang="en-US" dirty="0">
              <a:latin typeface="Times New Roman" charset="0"/>
              <a:ea typeface="ＭＳ Ｐゴシック" charset="0"/>
              <a:cs typeface="ＭＳ Ｐゴシック"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noTextEdit="1"/>
          </p:cNvSpPr>
          <p:nvPr>
            <p:ph type="sldImg"/>
          </p:nvPr>
        </p:nvSpPr>
        <p:spPr>
          <a:ln/>
        </p:spPr>
      </p:sp>
      <p:sp>
        <p:nvSpPr>
          <p:cNvPr id="5017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latin typeface="Times New Roman" charset="0"/>
                <a:ea typeface="ＭＳ Ｐゴシック" charset="0"/>
                <a:cs typeface="ＭＳ Ｐゴシック" charset="0"/>
              </a:rPr>
              <a:t>BSIMM articles and the BSIMM itself can be found on the website at http://bsi-mm.com.</a:t>
            </a:r>
          </a:p>
          <a:p>
            <a:endParaRPr lang="en-US" dirty="0">
              <a:latin typeface="Times New Roman" charset="0"/>
              <a:ea typeface="ＭＳ Ｐゴシック" charset="0"/>
              <a:cs typeface="ＭＳ Ｐゴシック" charset="0"/>
            </a:endParaRPr>
          </a:p>
          <a:p>
            <a:r>
              <a:rPr lang="en-US" dirty="0">
                <a:latin typeface="Times New Roman" charset="0"/>
                <a:ea typeface="ＭＳ Ｐゴシック" charset="0"/>
                <a:cs typeface="ＭＳ Ｐゴシック" charset="0"/>
              </a:rPr>
              <a:t>The SSF is covered exclusively in an informIT article:</a:t>
            </a:r>
          </a:p>
          <a:p>
            <a:endParaRPr lang="en-US" dirty="0">
              <a:latin typeface="Times New Roman" charset="0"/>
              <a:ea typeface="ＭＳ Ｐゴシック" charset="0"/>
              <a:cs typeface="ＭＳ Ｐゴシック" charset="0"/>
            </a:endParaRPr>
          </a:p>
          <a:p>
            <a:r>
              <a:rPr lang="en-US" dirty="0">
                <a:latin typeface="Times New Roman" charset="0"/>
                <a:ea typeface="ＭＳ Ｐゴシック" charset="0"/>
                <a:cs typeface="ＭＳ Ｐゴシック" charset="0"/>
              </a:rPr>
              <a:t>A Software Security Framework: Working Towards a Realistic Maturity Model (October 15, 2008)</a:t>
            </a:r>
          </a:p>
          <a:p>
            <a:r>
              <a:rPr lang="en-US" dirty="0" smtClean="0">
                <a:latin typeface="Times New Roman" charset="0"/>
                <a:ea typeface="ＭＳ Ｐゴシック" charset="0"/>
                <a:cs typeface="ＭＳ Ｐゴシック" charset="0"/>
              </a:rPr>
              <a:t>http://bit.ly/NDMkYn </a:t>
            </a:r>
            <a:endParaRPr lang="en-US" dirty="0">
              <a:latin typeface="Times New Roman" charset="0"/>
              <a:ea typeface="ＭＳ Ｐゴシック" charset="0"/>
              <a:cs typeface="ＭＳ Ｐゴシック" charset="0"/>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lide Image Placeholder 1"/>
          <p:cNvSpPr>
            <a:spLocks noGrp="1" noRot="1" noChangeAspect="1" noTextEdit="1"/>
          </p:cNvSpPr>
          <p:nvPr>
            <p:ph type="sldImg"/>
          </p:nvPr>
        </p:nvSpPr>
        <p:spPr>
          <a:ln/>
        </p:spPr>
      </p:sp>
      <p:sp>
        <p:nvSpPr>
          <p:cNvPr id="5222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latin typeface="Times New Roman" charset="0"/>
                <a:ea typeface="ＭＳ Ｐゴシック" charset="0"/>
                <a:cs typeface="ＭＳ Ｐゴシック" charset="0"/>
              </a:rPr>
              <a:t>Each practice has a set of activities associated with it.  They are divided into 3 levels.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marL="190500" indent="-190500" eaLnBrk="1" hangingPunct="1"/>
            <a:endParaRPr lang="en-US" dirty="0" smtClean="0">
              <a:latin typeface="Arial" pitchFamily="34" charset="0"/>
              <a:ea typeface="ＭＳ Ｐゴシック"/>
            </a:endParaRPr>
          </a:p>
        </p:txBody>
      </p:sp>
      <p:sp>
        <p:nvSpPr>
          <p:cNvPr id="5" name="Rectangle 8"/>
          <p:cNvSpPr>
            <a:spLocks noGrp="1" noChangeArrowheads="1"/>
          </p:cNvSpPr>
          <p:nvPr>
            <p:ph type="ftr" sz="quarter" idx="4"/>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solidFill>
                  <a:prstClr val="black"/>
                </a:solidFill>
              </a:rPr>
              <a:t>© 2014 Carnegie Mellon University</a:t>
            </a:r>
            <a:endParaRPr lang="en-US" i="1" dirty="0">
              <a:solidFill>
                <a:prstClr val="black"/>
              </a:solidFill>
              <a:latin typeface="Times New Roman" pitchFamily="18" charset="0"/>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Slide Image Placeholder 1"/>
          <p:cNvSpPr>
            <a:spLocks noGrp="1" noRot="1" noChangeAspect="1" noTextEdit="1"/>
          </p:cNvSpPr>
          <p:nvPr>
            <p:ph type="sldImg"/>
          </p:nvPr>
        </p:nvSpPr>
        <p:spPr>
          <a:ln/>
        </p:spPr>
      </p:sp>
      <p:sp>
        <p:nvSpPr>
          <p:cNvPr id="5427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latin typeface="Times New Roman" charset="0"/>
                <a:ea typeface="ＭＳ Ｐゴシック" charset="0"/>
                <a:cs typeface="ＭＳ Ｐゴシック" charset="0"/>
              </a:rPr>
              <a:t>There is a paragraph like this describing each of the </a:t>
            </a:r>
            <a:r>
              <a:rPr lang="en-US" dirty="0" smtClean="0">
                <a:latin typeface="Times New Roman" charset="0"/>
                <a:ea typeface="ＭＳ Ｐゴシック" charset="0"/>
                <a:cs typeface="ＭＳ Ｐゴシック" charset="0"/>
              </a:rPr>
              <a:t>111 </a:t>
            </a:r>
            <a:r>
              <a:rPr lang="en-US" dirty="0">
                <a:latin typeface="Times New Roman" charset="0"/>
                <a:ea typeface="ＭＳ Ｐゴシック" charset="0"/>
                <a:cs typeface="ＭＳ Ｐゴシック" charset="0"/>
              </a:rPr>
              <a:t>activities.  Note the REAL </a:t>
            </a:r>
            <a:r>
              <a:rPr lang="en-US" dirty="0" smtClean="0">
                <a:latin typeface="Times New Roman" charset="0"/>
                <a:ea typeface="ＭＳ Ｐゴシック" charset="0"/>
                <a:cs typeface="ＭＳ Ｐゴシック" charset="0"/>
              </a:rPr>
              <a:t>examples.</a:t>
            </a:r>
            <a:endParaRPr lang="en-US" dirty="0">
              <a:latin typeface="Times New Roman" charset="0"/>
              <a:ea typeface="ＭＳ Ｐゴシック" charset="0"/>
              <a:cs typeface="ＭＳ Ｐゴシック" charset="0"/>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p:cNvSpPr>
          <p:nvPr>
            <p:ph type="sldImg"/>
          </p:nvPr>
        </p:nvSpPr>
        <p:spPr>
          <a:ln/>
        </p:spPr>
      </p:sp>
      <p:sp>
        <p:nvSpPr>
          <p:cNvPr id="5632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latin typeface="Times New Roman" charset="0"/>
                <a:ea typeface="ＭＳ Ｐゴシック" charset="0"/>
                <a:cs typeface="ＭＳ Ｐゴシック" charset="0"/>
              </a:rPr>
              <a:t>This is the basic information about </a:t>
            </a:r>
            <a:r>
              <a:rPr lang="en-US" dirty="0" smtClean="0">
                <a:latin typeface="Times New Roman" charset="0"/>
                <a:ea typeface="ＭＳ Ｐゴシック" charset="0"/>
                <a:cs typeface="ＭＳ Ｐゴシック" charset="0"/>
              </a:rPr>
              <a:t>the pool </a:t>
            </a:r>
            <a:r>
              <a:rPr lang="en-US" dirty="0">
                <a:latin typeface="Times New Roman" charset="0"/>
                <a:ea typeface="ＭＳ Ｐゴシック" charset="0"/>
                <a:cs typeface="ＭＳ Ｐゴシック" charset="0"/>
              </a:rPr>
              <a:t>of </a:t>
            </a:r>
            <a:r>
              <a:rPr lang="en-US" dirty="0" smtClean="0">
                <a:latin typeface="Times New Roman" charset="0"/>
                <a:ea typeface="ＭＳ Ｐゴシック" charset="0"/>
                <a:cs typeface="ＭＳ Ｐゴシック" charset="0"/>
              </a:rPr>
              <a:t>51 </a:t>
            </a:r>
            <a:r>
              <a:rPr lang="en-US" dirty="0">
                <a:latin typeface="Times New Roman" charset="0"/>
                <a:ea typeface="ＭＳ Ｐゴシック" charset="0"/>
                <a:cs typeface="ＭＳ Ｐゴシック" charset="0"/>
              </a:rPr>
              <a:t>firms.</a:t>
            </a:r>
          </a:p>
          <a:p>
            <a:endParaRPr lang="en-US" dirty="0">
              <a:latin typeface="Times New Roman" charset="0"/>
              <a:ea typeface="ＭＳ Ｐゴシック" charset="0"/>
              <a:cs typeface="ＭＳ Ｐゴシック" charset="0"/>
            </a:endParaRPr>
          </a:p>
          <a:p>
            <a:r>
              <a:rPr lang="en-US" dirty="0">
                <a:latin typeface="Times New Roman" charset="0"/>
                <a:ea typeface="ＭＳ Ｐゴシック" charset="0"/>
                <a:cs typeface="ＭＳ Ｐゴシック" charset="0"/>
              </a:rPr>
              <a:t>All </a:t>
            </a:r>
            <a:r>
              <a:rPr lang="en-US" dirty="0" smtClean="0">
                <a:latin typeface="Times New Roman" charset="0"/>
                <a:ea typeface="ＭＳ Ｐゴシック" charset="0"/>
                <a:cs typeface="ＭＳ Ｐゴシック" charset="0"/>
              </a:rPr>
              <a:t>51 </a:t>
            </a:r>
            <a:r>
              <a:rPr lang="en-US" dirty="0">
                <a:latin typeface="Times New Roman" charset="0"/>
                <a:ea typeface="ＭＳ Ｐゴシック" charset="0"/>
                <a:cs typeface="ＭＳ Ｐゴシック" charset="0"/>
              </a:rPr>
              <a:t>firms have an SSG.  This fact is important </a:t>
            </a:r>
            <a:r>
              <a:rPr lang="en-US" dirty="0" smtClean="0">
                <a:latin typeface="Times New Roman" charset="0"/>
                <a:ea typeface="ＭＳ Ｐゴシック" charset="0"/>
                <a:cs typeface="ＭＳ Ｐゴシック" charset="0"/>
              </a:rPr>
              <a:t>as noted in the informIT article:</a:t>
            </a:r>
            <a:endParaRPr lang="en-US" dirty="0">
              <a:latin typeface="Times New Roman" charset="0"/>
              <a:ea typeface="ＭＳ Ｐゴシック" charset="0"/>
              <a:cs typeface="ＭＳ Ｐゴシック" charset="0"/>
            </a:endParaRPr>
          </a:p>
          <a:p>
            <a:r>
              <a:rPr lang="ja-JP" altLang="en-US" dirty="0">
                <a:latin typeface="Times New Roman" charset="0"/>
                <a:ea typeface="ＭＳ Ｐゴシック" charset="0"/>
                <a:cs typeface="ＭＳ Ｐゴシック" charset="0"/>
              </a:rPr>
              <a:t>“</a:t>
            </a:r>
            <a:r>
              <a:rPr lang="en-US" altLang="ja-JP" dirty="0">
                <a:latin typeface="Times New Roman" charset="0"/>
                <a:ea typeface="ＭＳ Ｐゴシック" charset="0"/>
                <a:cs typeface="ＭＳ Ｐゴシック" charset="0"/>
              </a:rPr>
              <a:t>You Really Need a Software Security Group</a:t>
            </a:r>
            <a:r>
              <a:rPr lang="ja-JP" altLang="en-US" dirty="0">
                <a:latin typeface="Times New Roman" charset="0"/>
                <a:ea typeface="ＭＳ Ｐゴシック" charset="0"/>
                <a:cs typeface="ＭＳ Ｐゴシック" charset="0"/>
              </a:rPr>
              <a:t>”</a:t>
            </a:r>
            <a:r>
              <a:rPr lang="en-US" altLang="ja-JP" dirty="0">
                <a:latin typeface="Times New Roman" charset="0"/>
                <a:ea typeface="ＭＳ Ｐゴシック" charset="0"/>
                <a:cs typeface="ＭＳ Ｐゴシック" charset="0"/>
              </a:rPr>
              <a:t> (December 21, 2009)</a:t>
            </a:r>
          </a:p>
          <a:p>
            <a:r>
              <a:rPr lang="en-US" dirty="0" smtClean="0">
                <a:latin typeface="Times New Roman" charset="0"/>
                <a:ea typeface="ＭＳ Ｐゴシック" charset="0"/>
                <a:cs typeface="ＭＳ Ｐゴシック" charset="0"/>
              </a:rPr>
              <a:t>http://bit.ly/7dqCn8</a:t>
            </a:r>
            <a:endParaRPr lang="en-US" dirty="0">
              <a:latin typeface="Times New Roman" charset="0"/>
              <a:ea typeface="ＭＳ Ｐゴシック" charset="0"/>
              <a:cs typeface="ＭＳ Ｐゴシック" charset="0"/>
            </a:endParaRPr>
          </a:p>
          <a:p>
            <a:endParaRPr lang="en-US" dirty="0">
              <a:latin typeface="Times New Roman" charset="0"/>
              <a:ea typeface="ＭＳ Ｐゴシック" charset="0"/>
              <a:cs typeface="ＭＳ Ｐゴシック" charset="0"/>
            </a:endParaRPr>
          </a:p>
          <a:p>
            <a:r>
              <a:rPr lang="en-US" dirty="0">
                <a:latin typeface="Times New Roman" charset="0"/>
                <a:ea typeface="ＭＳ Ｐゴシック" charset="0"/>
                <a:cs typeface="ＭＳ Ｐゴシック" charset="0"/>
              </a:rPr>
              <a:t>A satellite is the group of people that don</a:t>
            </a:r>
            <a:r>
              <a:rPr lang="ja-JP" altLang="en-US" dirty="0">
                <a:latin typeface="Times New Roman" charset="0"/>
                <a:ea typeface="ＭＳ Ｐゴシック" charset="0"/>
                <a:cs typeface="ＭＳ Ｐゴシック" charset="0"/>
              </a:rPr>
              <a:t>’</a:t>
            </a:r>
            <a:r>
              <a:rPr lang="en-US" altLang="ja-JP" dirty="0">
                <a:latin typeface="Times New Roman" charset="0"/>
                <a:ea typeface="ＭＳ Ｐゴシック" charset="0"/>
                <a:cs typeface="ＭＳ Ｐゴシック" charset="0"/>
              </a:rPr>
              <a:t>t work directly for the SSG, but still carry out day-to-day grass roots software security efforts.</a:t>
            </a:r>
          </a:p>
          <a:p>
            <a:endParaRPr lang="en-US" dirty="0">
              <a:latin typeface="Times New Roman" charset="0"/>
              <a:ea typeface="ＭＳ Ｐゴシック" charset="0"/>
              <a:cs typeface="ＭＳ Ｐゴシック" charset="0"/>
            </a:endParaRPr>
          </a:p>
          <a:p>
            <a:r>
              <a:rPr lang="en-US" dirty="0">
                <a:latin typeface="Times New Roman" charset="0"/>
                <a:ea typeface="ＭＳ Ｐゴシック" charset="0"/>
                <a:cs typeface="ＭＳ Ｐゴシック" charset="0"/>
              </a:rPr>
              <a:t>The universal approach in the data set so far is to have someone specifically responsible for software security and</a:t>
            </a:r>
            <a:r>
              <a:rPr lang="en-US" dirty="0" smtClean="0">
                <a:latin typeface="Times New Roman" charset="0"/>
                <a:ea typeface="ＭＳ Ｐゴシック" charset="0"/>
                <a:cs typeface="ＭＳ Ｐゴシック" charset="0"/>
              </a:rPr>
              <a:t>,</a:t>
            </a:r>
            <a:r>
              <a:rPr lang="en-US" baseline="0" dirty="0" smtClean="0">
                <a:latin typeface="Times New Roman" charset="0"/>
                <a:ea typeface="ＭＳ Ｐゴシック" charset="0"/>
                <a:cs typeface="ＭＳ Ｐゴシック" charset="0"/>
              </a:rPr>
              <a:t> </a:t>
            </a:r>
            <a:r>
              <a:rPr lang="en-US" dirty="0" smtClean="0">
                <a:latin typeface="Times New Roman" charset="0"/>
                <a:ea typeface="ＭＳ Ｐゴシック" charset="0"/>
                <a:cs typeface="ＭＳ Ｐゴシック" charset="0"/>
              </a:rPr>
              <a:t>have </a:t>
            </a:r>
            <a:r>
              <a:rPr lang="en-US" dirty="0">
                <a:latin typeface="Times New Roman" charset="0"/>
                <a:ea typeface="ＭＳ Ｐゴシック" charset="0"/>
                <a:cs typeface="ＭＳ Ｐゴシック" charset="0"/>
              </a:rPr>
              <a:t>that team include, on average, approximately </a:t>
            </a:r>
            <a:r>
              <a:rPr lang="en-US" dirty="0" smtClean="0">
                <a:latin typeface="Times New Roman" charset="0"/>
                <a:ea typeface="ＭＳ Ｐゴシック" charset="0"/>
                <a:cs typeface="ＭＳ Ｐゴシック" charset="0"/>
              </a:rPr>
              <a:t>two people </a:t>
            </a:r>
            <a:r>
              <a:rPr lang="en-US" dirty="0">
                <a:latin typeface="Times New Roman" charset="0"/>
                <a:ea typeface="ＭＳ Ｐゴシック" charset="0"/>
                <a:cs typeface="ＭＳ Ｐゴシック" charset="0"/>
              </a:rPr>
              <a:t>for every 100 developers. Every firm in the BSIMM study attributed their ongoing success to having someone specifically responsible for software security and the growth of a satellite.</a:t>
            </a: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Slide Image Placeholder 1"/>
          <p:cNvSpPr>
            <a:spLocks noGrp="1" noRot="1" noChangeAspect="1" noTextEdit="1"/>
          </p:cNvSpPr>
          <p:nvPr>
            <p:ph type="sldImg"/>
          </p:nvPr>
        </p:nvSpPr>
        <p:spPr>
          <a:ln/>
        </p:spPr>
      </p:sp>
      <p:sp>
        <p:nvSpPr>
          <p:cNvPr id="5837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latin typeface="Times New Roman" charset="0"/>
                <a:ea typeface="ＭＳ Ｐゴシック" charset="0"/>
                <a:cs typeface="ＭＳ Ｐゴシック" charset="0"/>
              </a:rPr>
              <a:t>This is the </a:t>
            </a:r>
            <a:r>
              <a:rPr lang="en-US" dirty="0" smtClean="0">
                <a:latin typeface="Times New Roman" charset="0"/>
                <a:ea typeface="ＭＳ Ｐゴシック" charset="0"/>
                <a:cs typeface="ＭＳ Ｐゴシック" charset="0"/>
              </a:rPr>
              <a:t>51 </a:t>
            </a:r>
            <a:r>
              <a:rPr lang="en-US" dirty="0">
                <a:latin typeface="Times New Roman" charset="0"/>
                <a:ea typeface="ＭＳ Ｐゴシック" charset="0"/>
                <a:cs typeface="ＭＳ Ｐゴシック" charset="0"/>
              </a:rPr>
              <a:t>firm raw data about activities.</a:t>
            </a: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p:cNvSpPr>
            <a:spLocks noGrp="1" noRot="1" noChangeAspect="1" noTextEdit="1"/>
          </p:cNvSpPr>
          <p:nvPr>
            <p:ph type="sldImg"/>
          </p:nvPr>
        </p:nvSpPr>
        <p:spPr>
          <a:ln/>
        </p:spPr>
      </p:sp>
      <p:sp>
        <p:nvSpPr>
          <p:cNvPr id="6041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6451" indent="-226451">
              <a:lnSpc>
                <a:spcPct val="90000"/>
              </a:lnSpc>
            </a:pPr>
            <a:r>
              <a:rPr lang="en-US" sz="1100" dirty="0">
                <a:latin typeface="Times New Roman" charset="0"/>
                <a:ea typeface="ＭＳ Ｐゴシック" charset="0"/>
                <a:cs typeface="ＭＳ Ｐゴシック" charset="0"/>
              </a:rPr>
              <a:t>New spider graphs have been created with the 51 firm data.  This is the curve for all 51 firms in the study</a:t>
            </a:r>
            <a:r>
              <a:rPr lang="en-US" sz="1100" dirty="0" smtClean="0">
                <a:latin typeface="Times New Roman" charset="0"/>
                <a:ea typeface="ＭＳ Ｐゴシック" charset="0"/>
                <a:cs typeface="ＭＳ Ｐゴシック" charset="0"/>
              </a:rPr>
              <a:t>. 12 </a:t>
            </a:r>
            <a:r>
              <a:rPr lang="en-US" sz="1100" dirty="0">
                <a:latin typeface="Times New Roman" charset="0"/>
                <a:ea typeface="ＭＳ Ｐゴシック" charset="0"/>
                <a:cs typeface="ＭＳ Ｐゴシック" charset="0"/>
              </a:rPr>
              <a:t>Activities were observed in 31 or more of the 51 firms.  </a:t>
            </a:r>
          </a:p>
          <a:p>
            <a:pPr marL="226451" indent="-226451">
              <a:lnSpc>
                <a:spcPct val="90000"/>
              </a:lnSpc>
            </a:pPr>
            <a:r>
              <a:rPr lang="en-US" sz="1100" dirty="0">
                <a:latin typeface="Times New Roman" charset="0"/>
                <a:ea typeface="ＭＳ Ｐゴシック" charset="0"/>
                <a:cs typeface="ＭＳ Ｐゴシック" charset="0"/>
              </a:rPr>
              <a:t>The activities:</a:t>
            </a:r>
          </a:p>
          <a:p>
            <a:pPr marL="226451" indent="-226451">
              <a:lnSpc>
                <a:spcPct val="90000"/>
              </a:lnSpc>
              <a:spcBef>
                <a:spcPts val="594"/>
              </a:spcBef>
              <a:spcAft>
                <a:spcPts val="594"/>
              </a:spcAft>
              <a:buClr>
                <a:srgbClr val="0070C0"/>
              </a:buClr>
              <a:buFontTx/>
              <a:buChar char="•"/>
            </a:pPr>
            <a:r>
              <a:rPr lang="en-US" sz="1100" dirty="0">
                <a:latin typeface="Times New Roman" charset="0"/>
                <a:ea typeface="ＭＳ Ｐゴシック" charset="0"/>
                <a:cs typeface="ＭＳ Ｐゴシック" charset="0"/>
              </a:rPr>
              <a:t>SM1.4 – Identify gate locations, gather artifacts</a:t>
            </a:r>
          </a:p>
          <a:p>
            <a:pPr marL="226451" indent="-226451">
              <a:lnSpc>
                <a:spcPct val="90000"/>
              </a:lnSpc>
              <a:spcBef>
                <a:spcPts val="594"/>
              </a:spcBef>
              <a:spcAft>
                <a:spcPts val="594"/>
              </a:spcAft>
              <a:buClr>
                <a:srgbClr val="0070C0"/>
              </a:buClr>
              <a:buFontTx/>
              <a:buChar char="•"/>
            </a:pPr>
            <a:r>
              <a:rPr lang="en-US" sz="1100" dirty="0">
                <a:latin typeface="Times New Roman" charset="0"/>
                <a:ea typeface="ＭＳ Ｐゴシック" charset="0"/>
                <a:cs typeface="ＭＳ Ｐゴシック" charset="0"/>
              </a:rPr>
              <a:t>CP1.2 – Identify PII obligations</a:t>
            </a:r>
          </a:p>
          <a:p>
            <a:pPr marL="226451" indent="-226451">
              <a:lnSpc>
                <a:spcPct val="90000"/>
              </a:lnSpc>
              <a:spcBef>
                <a:spcPts val="594"/>
              </a:spcBef>
              <a:spcAft>
                <a:spcPts val="594"/>
              </a:spcAft>
              <a:buClr>
                <a:srgbClr val="0070C0"/>
              </a:buClr>
              <a:buFontTx/>
              <a:buChar char="•"/>
            </a:pPr>
            <a:r>
              <a:rPr lang="en-US" sz="1100" dirty="0">
                <a:latin typeface="Times New Roman" charset="0"/>
                <a:ea typeface="ＭＳ Ｐゴシック" charset="0"/>
                <a:cs typeface="ＭＳ Ｐゴシック" charset="0"/>
              </a:rPr>
              <a:t>T1.1 – Provide awareness training</a:t>
            </a:r>
          </a:p>
          <a:p>
            <a:pPr marL="226451" indent="-226451">
              <a:lnSpc>
                <a:spcPct val="90000"/>
              </a:lnSpc>
              <a:spcBef>
                <a:spcPts val="594"/>
              </a:spcBef>
              <a:spcAft>
                <a:spcPts val="594"/>
              </a:spcAft>
              <a:buClr>
                <a:srgbClr val="0070C0"/>
              </a:buClr>
              <a:buFontTx/>
              <a:buChar char="•"/>
            </a:pPr>
            <a:r>
              <a:rPr lang="en-US" sz="1100" dirty="0">
                <a:latin typeface="Times New Roman" charset="0"/>
                <a:ea typeface="ＭＳ Ｐゴシック" charset="0"/>
                <a:cs typeface="ＭＳ Ｐゴシック" charset="0"/>
              </a:rPr>
              <a:t>AM1.2 – Create data classification scheme/inventory</a:t>
            </a:r>
          </a:p>
          <a:p>
            <a:pPr marL="226451" indent="-226451">
              <a:lnSpc>
                <a:spcPct val="90000"/>
              </a:lnSpc>
              <a:spcBef>
                <a:spcPts val="594"/>
              </a:spcBef>
              <a:spcAft>
                <a:spcPts val="594"/>
              </a:spcAft>
              <a:buClr>
                <a:srgbClr val="0070C0"/>
              </a:buClr>
              <a:buFontTx/>
              <a:buChar char="•"/>
            </a:pPr>
            <a:r>
              <a:rPr lang="en-US" sz="1100" dirty="0">
                <a:latin typeface="Times New Roman" charset="0"/>
                <a:ea typeface="ＭＳ Ｐゴシック" charset="0"/>
                <a:cs typeface="ＭＳ Ｐゴシック" charset="0"/>
              </a:rPr>
              <a:t>SFD1.1 – Build/publish security features</a:t>
            </a:r>
          </a:p>
          <a:p>
            <a:pPr marL="226451" indent="-226451">
              <a:lnSpc>
                <a:spcPct val="90000"/>
              </a:lnSpc>
              <a:spcBef>
                <a:spcPts val="594"/>
              </a:spcBef>
              <a:spcAft>
                <a:spcPts val="594"/>
              </a:spcAft>
              <a:buClr>
                <a:srgbClr val="0070C0"/>
              </a:buClr>
              <a:buFontTx/>
              <a:buChar char="•"/>
            </a:pPr>
            <a:r>
              <a:rPr lang="en-US" sz="1100" dirty="0">
                <a:latin typeface="Times New Roman" charset="0"/>
                <a:ea typeface="ＭＳ Ｐゴシック" charset="0"/>
                <a:cs typeface="ＭＳ Ｐゴシック" charset="0"/>
              </a:rPr>
              <a:t>SR1.1 – Create security standards</a:t>
            </a:r>
          </a:p>
          <a:p>
            <a:pPr marL="226451" indent="-226451">
              <a:lnSpc>
                <a:spcPct val="90000"/>
              </a:lnSpc>
              <a:spcBef>
                <a:spcPts val="594"/>
              </a:spcBef>
              <a:spcAft>
                <a:spcPts val="594"/>
              </a:spcAft>
              <a:buClr>
                <a:srgbClr val="0070C0"/>
              </a:buClr>
              <a:buFontTx/>
              <a:buChar char="•"/>
            </a:pPr>
            <a:r>
              <a:rPr lang="en-US" sz="1100" dirty="0">
                <a:latin typeface="Times New Roman" charset="0"/>
                <a:ea typeface="ＭＳ Ｐゴシック" charset="0"/>
                <a:cs typeface="ＭＳ Ｐゴシック" charset="0"/>
              </a:rPr>
              <a:t>AA1.1 – Perform security feature review</a:t>
            </a:r>
          </a:p>
          <a:p>
            <a:pPr marL="226451" indent="-226451">
              <a:lnSpc>
                <a:spcPct val="90000"/>
              </a:lnSpc>
              <a:spcBef>
                <a:spcPts val="594"/>
              </a:spcBef>
              <a:spcAft>
                <a:spcPts val="594"/>
              </a:spcAft>
              <a:buClr>
                <a:srgbClr val="0070C0"/>
              </a:buClr>
              <a:buFontTx/>
              <a:buChar char="•"/>
            </a:pPr>
            <a:r>
              <a:rPr lang="en-US" sz="1100" dirty="0">
                <a:latin typeface="Times New Roman" charset="0"/>
                <a:ea typeface="ＭＳ Ｐゴシック" charset="0"/>
                <a:cs typeface="ＭＳ Ｐゴシック" charset="0"/>
              </a:rPr>
              <a:t>CR2.1 – Use automated tools with manual review</a:t>
            </a:r>
          </a:p>
          <a:p>
            <a:pPr marL="226451" indent="-226451">
              <a:lnSpc>
                <a:spcPct val="90000"/>
              </a:lnSpc>
              <a:spcBef>
                <a:spcPts val="594"/>
              </a:spcBef>
              <a:spcAft>
                <a:spcPts val="594"/>
              </a:spcAft>
              <a:buClr>
                <a:srgbClr val="0070C0"/>
              </a:buClr>
              <a:buFontTx/>
              <a:buChar char="•"/>
            </a:pPr>
            <a:r>
              <a:rPr lang="en-US" sz="1100" dirty="0">
                <a:latin typeface="Times New Roman" charset="0"/>
                <a:ea typeface="ＭＳ Ｐゴシック" charset="0"/>
                <a:cs typeface="ＭＳ Ｐゴシック" charset="0"/>
              </a:rPr>
              <a:t>ST1.1 – QA supports edge/boundary testing</a:t>
            </a:r>
          </a:p>
          <a:p>
            <a:pPr marL="226451" indent="-226451">
              <a:lnSpc>
                <a:spcPct val="90000"/>
              </a:lnSpc>
              <a:spcBef>
                <a:spcPts val="594"/>
              </a:spcBef>
              <a:spcAft>
                <a:spcPts val="594"/>
              </a:spcAft>
              <a:buClr>
                <a:srgbClr val="0070C0"/>
              </a:buClr>
              <a:buFontTx/>
              <a:buChar char="•"/>
            </a:pPr>
            <a:r>
              <a:rPr lang="en-US" sz="1100" dirty="0">
                <a:latin typeface="Times New Roman" charset="0"/>
                <a:ea typeface="ＭＳ Ｐゴシック" charset="0"/>
                <a:cs typeface="ＭＳ Ｐゴシック" charset="0"/>
              </a:rPr>
              <a:t>PT1.1 – Use external pen testers to find problems</a:t>
            </a:r>
          </a:p>
          <a:p>
            <a:pPr marL="226451" indent="-226451">
              <a:lnSpc>
                <a:spcPct val="90000"/>
              </a:lnSpc>
              <a:spcBef>
                <a:spcPts val="594"/>
              </a:spcBef>
              <a:spcAft>
                <a:spcPts val="594"/>
              </a:spcAft>
              <a:buClr>
                <a:srgbClr val="0070C0"/>
              </a:buClr>
              <a:buFontTx/>
              <a:buChar char="•"/>
            </a:pPr>
            <a:r>
              <a:rPr lang="en-US" sz="1100" dirty="0">
                <a:latin typeface="Times New Roman" charset="0"/>
                <a:ea typeface="ＭＳ Ｐゴシック" charset="0"/>
                <a:cs typeface="ＭＳ Ｐゴシック" charset="0"/>
              </a:rPr>
              <a:t>SE1.2 – Ensure host/network security basics</a:t>
            </a:r>
          </a:p>
          <a:p>
            <a:pPr marL="226451" indent="-226451">
              <a:lnSpc>
                <a:spcPct val="90000"/>
              </a:lnSpc>
              <a:spcBef>
                <a:spcPts val="594"/>
              </a:spcBef>
              <a:spcAft>
                <a:spcPts val="594"/>
              </a:spcAft>
              <a:buClr>
                <a:srgbClr val="0070C0"/>
              </a:buClr>
              <a:buFontTx/>
              <a:buChar char="•"/>
            </a:pPr>
            <a:r>
              <a:rPr lang="en-US" sz="1100" dirty="0">
                <a:latin typeface="Times New Roman" charset="0"/>
                <a:ea typeface="ＭＳ Ｐゴシック" charset="0"/>
                <a:cs typeface="ＭＳ Ｐゴシック" charset="0"/>
              </a:rPr>
              <a:t>CMVM1.2 – Identify software bugs found in Ops monitoring and feed back to Dev</a:t>
            </a:r>
          </a:p>
          <a:p>
            <a:pPr marL="226451" indent="-226451">
              <a:lnSpc>
                <a:spcPct val="90000"/>
              </a:lnSpc>
            </a:pPr>
            <a:endParaRPr lang="en-US" sz="1100" dirty="0">
              <a:latin typeface="Times New Roman" charset="0"/>
              <a:ea typeface="ＭＳ Ｐゴシック" charset="0"/>
              <a:cs typeface="ＭＳ Ｐゴシック" charset="0"/>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lide Image Placeholder 1"/>
          <p:cNvSpPr>
            <a:spLocks noGrp="1" noRot="1" noChangeAspect="1" noTextEdit="1"/>
          </p:cNvSpPr>
          <p:nvPr>
            <p:ph type="sldImg"/>
          </p:nvPr>
        </p:nvSpPr>
        <p:spPr>
          <a:ln/>
        </p:spPr>
      </p:sp>
      <p:sp>
        <p:nvSpPr>
          <p:cNvPr id="6246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latin typeface="Times New Roman" charset="0"/>
                <a:ea typeface="ＭＳ Ｐゴシック" charset="0"/>
                <a:cs typeface="ＭＳ Ｐゴシック" charset="0"/>
              </a:rPr>
              <a:t>This is a comparison of a FAKE firm</a:t>
            </a:r>
            <a:r>
              <a:rPr lang="ja-JP" altLang="en-US">
                <a:latin typeface="Times New Roman" charset="0"/>
                <a:ea typeface="ＭＳ Ｐゴシック" charset="0"/>
                <a:cs typeface="ＭＳ Ｐゴシック" charset="0"/>
              </a:rPr>
              <a:t>’</a:t>
            </a:r>
            <a:r>
              <a:rPr lang="en-US" altLang="ja-JP" dirty="0">
                <a:latin typeface="Times New Roman" charset="0"/>
                <a:ea typeface="ＭＳ Ｐゴシック" charset="0"/>
                <a:cs typeface="ＭＳ Ｐゴシック" charset="0"/>
              </a:rPr>
              <a:t>s high water mark score against the top 10 curve.  Note where the blue is INSIDE the red.  These are practices where the firm is substantially behind what we have observed elsewhere.  </a:t>
            </a:r>
          </a:p>
          <a:p>
            <a:endParaRPr lang="en-US" dirty="0">
              <a:latin typeface="Times New Roman" charset="0"/>
              <a:ea typeface="ＭＳ Ｐゴシック" charset="0"/>
              <a:cs typeface="ＭＳ Ｐゴシック" charset="0"/>
            </a:endParaRPr>
          </a:p>
          <a:p>
            <a:r>
              <a:rPr lang="en-US" dirty="0">
                <a:latin typeface="Times New Roman" charset="0"/>
                <a:ea typeface="ＭＳ Ｐゴシック" charset="0"/>
                <a:cs typeface="ＭＳ Ｐゴシック" charset="0"/>
              </a:rPr>
              <a:t>In general, firms with a </a:t>
            </a:r>
            <a:r>
              <a:rPr lang="ja-JP" altLang="en-US">
                <a:latin typeface="Times New Roman" charset="0"/>
                <a:ea typeface="ＭＳ Ｐゴシック" charset="0"/>
                <a:cs typeface="ＭＳ Ｐゴシック" charset="0"/>
              </a:rPr>
              <a:t>“</a:t>
            </a:r>
            <a:r>
              <a:rPr lang="en-US" altLang="ja-JP" dirty="0">
                <a:latin typeface="Times New Roman" charset="0"/>
                <a:ea typeface="ＭＳ Ｐゴシック" charset="0"/>
                <a:cs typeface="ＭＳ Ｐゴシック" charset="0"/>
              </a:rPr>
              <a:t>round</a:t>
            </a:r>
            <a:r>
              <a:rPr lang="ja-JP" altLang="en-US">
                <a:latin typeface="Times New Roman" charset="0"/>
                <a:ea typeface="ＭＳ Ｐゴシック" charset="0"/>
                <a:cs typeface="ＭＳ Ｐゴシック" charset="0"/>
              </a:rPr>
              <a:t>”</a:t>
            </a:r>
            <a:r>
              <a:rPr lang="en-US" altLang="ja-JP" dirty="0">
                <a:latin typeface="Times New Roman" charset="0"/>
                <a:ea typeface="ＭＳ Ｐゴシック" charset="0"/>
                <a:cs typeface="ＭＳ Ｐゴシック" charset="0"/>
              </a:rPr>
              <a:t> curve have a more balanced program than firms with a </a:t>
            </a:r>
            <a:r>
              <a:rPr lang="ja-JP" altLang="en-US">
                <a:latin typeface="Times New Roman" charset="0"/>
                <a:ea typeface="ＭＳ Ｐゴシック" charset="0"/>
                <a:cs typeface="ＭＳ Ｐゴシック" charset="0"/>
              </a:rPr>
              <a:t>“</a:t>
            </a:r>
            <a:r>
              <a:rPr lang="en-US" altLang="ja-JP" dirty="0">
                <a:latin typeface="Times New Roman" charset="0"/>
                <a:ea typeface="ＭＳ Ｐゴシック" charset="0"/>
                <a:cs typeface="ＭＳ Ｐゴシック" charset="0"/>
              </a:rPr>
              <a:t>prickly</a:t>
            </a:r>
            <a:r>
              <a:rPr lang="ja-JP" altLang="en-US">
                <a:latin typeface="Times New Roman" charset="0"/>
                <a:ea typeface="ＭＳ Ｐゴシック" charset="0"/>
                <a:cs typeface="ＭＳ Ｐゴシック" charset="0"/>
              </a:rPr>
              <a:t>”</a:t>
            </a:r>
            <a:r>
              <a:rPr lang="en-US" altLang="ja-JP" dirty="0">
                <a:latin typeface="Times New Roman" charset="0"/>
                <a:ea typeface="ＭＳ Ｐゴシック" charset="0"/>
                <a:cs typeface="ＭＳ Ｐゴシック" charset="0"/>
              </a:rPr>
              <a:t> shape or worse yet a </a:t>
            </a:r>
            <a:r>
              <a:rPr lang="ja-JP" altLang="en-US">
                <a:latin typeface="Times New Roman" charset="0"/>
                <a:ea typeface="ＭＳ Ｐゴシック" charset="0"/>
                <a:cs typeface="ＭＳ Ｐゴシック" charset="0"/>
              </a:rPr>
              <a:t>“</a:t>
            </a:r>
            <a:r>
              <a:rPr lang="en-US" altLang="ja-JP" dirty="0">
                <a:latin typeface="Times New Roman" charset="0"/>
                <a:ea typeface="ＭＳ Ｐゴシック" charset="0"/>
                <a:cs typeface="ＭＳ Ｐゴシック" charset="0"/>
              </a:rPr>
              <a:t>butterfly</a:t>
            </a:r>
            <a:r>
              <a:rPr lang="ja-JP" altLang="en-US">
                <a:latin typeface="Times New Roman" charset="0"/>
                <a:ea typeface="ＭＳ Ｐゴシック" charset="0"/>
                <a:cs typeface="ＭＳ Ｐゴシック" charset="0"/>
              </a:rPr>
              <a:t>”</a:t>
            </a:r>
            <a:r>
              <a:rPr lang="en-US" altLang="ja-JP" dirty="0">
                <a:latin typeface="Times New Roman" charset="0"/>
                <a:ea typeface="ＭＳ Ｐゴシック" charset="0"/>
                <a:cs typeface="ＭＳ Ｐゴシック" charset="0"/>
              </a:rPr>
              <a:t> shape.  Remember, this is not a value judgment, it is simply a comparison to what other firms are doing. </a:t>
            </a:r>
            <a:endParaRPr lang="en-US" dirty="0">
              <a:latin typeface="Times New Roman" charset="0"/>
              <a:ea typeface="ＭＳ Ｐゴシック" charset="0"/>
              <a:cs typeface="ＭＳ Ｐゴシック" charset="0"/>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Slide Image Placeholder 1"/>
          <p:cNvSpPr>
            <a:spLocks noGrp="1" noRot="1" noChangeAspect="1" noTextEdit="1"/>
          </p:cNvSpPr>
          <p:nvPr>
            <p:ph type="sldImg"/>
          </p:nvPr>
        </p:nvSpPr>
        <p:spPr>
          <a:ln/>
        </p:spPr>
      </p:sp>
      <p:sp>
        <p:nvSpPr>
          <p:cNvPr id="6451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latin typeface="Times New Roman" charset="0"/>
                <a:ea typeface="ＭＳ Ｐゴシック" charset="0"/>
                <a:cs typeface="ＭＳ Ｐゴシック" charset="0"/>
              </a:rPr>
              <a:t>A higher-resolution view of the same data shows how the spider diagram curve relates to the </a:t>
            </a:r>
            <a:r>
              <a:rPr lang="en-US" dirty="0" smtClean="0">
                <a:latin typeface="Times New Roman" charset="0"/>
                <a:ea typeface="ＭＳ Ｐゴシック" charset="0"/>
                <a:cs typeface="ＭＳ Ｐゴシック" charset="0"/>
              </a:rPr>
              <a:t>109 </a:t>
            </a:r>
            <a:r>
              <a:rPr lang="en-US" dirty="0">
                <a:latin typeface="Times New Roman" charset="0"/>
                <a:ea typeface="ＭＳ Ｐゴシック" charset="0"/>
                <a:cs typeface="ＭＳ Ｐゴシック" charset="0"/>
              </a:rPr>
              <a:t>activities in the BSIMM.  We have also highlighted the 12 </a:t>
            </a:r>
            <a:r>
              <a:rPr lang="ja-JP" altLang="en-US" dirty="0">
                <a:latin typeface="Times New Roman" charset="0"/>
                <a:ea typeface="ＭＳ Ｐゴシック" charset="0"/>
                <a:cs typeface="ＭＳ Ｐゴシック" charset="0"/>
              </a:rPr>
              <a:t>“</a:t>
            </a:r>
            <a:r>
              <a:rPr lang="en-US" altLang="ja-JP" dirty="0">
                <a:latin typeface="Times New Roman" charset="0"/>
                <a:ea typeface="ＭＳ Ｐゴシック" charset="0"/>
                <a:cs typeface="ＭＳ Ｐゴシック" charset="0"/>
              </a:rPr>
              <a:t>things that everybody does</a:t>
            </a:r>
            <a:r>
              <a:rPr lang="ja-JP" altLang="en-US" dirty="0">
                <a:latin typeface="Times New Roman" charset="0"/>
                <a:ea typeface="ＭＳ Ｐゴシック" charset="0"/>
                <a:cs typeface="ＭＳ Ｐゴシック" charset="0"/>
              </a:rPr>
              <a:t>”</a:t>
            </a:r>
            <a:r>
              <a:rPr lang="en-US" altLang="ja-JP" dirty="0">
                <a:latin typeface="Times New Roman" charset="0"/>
                <a:ea typeface="ＭＳ Ｐゴシック" charset="0"/>
                <a:cs typeface="ＭＳ Ｐゴシック" charset="0"/>
              </a:rPr>
              <a:t> for a quick comparison of the basics.  Blue shift practices are those practices in the spider diagram (see previous slide) where the firm was behind the average.  By noting which activities other firms are carrying out in those practices, the target firm can create a data-driven strategic plan.</a:t>
            </a:r>
            <a:endParaRPr lang="en-US" dirty="0">
              <a:latin typeface="Times New Roman" charset="0"/>
              <a:ea typeface="ＭＳ Ｐゴシック" charset="0"/>
              <a:cs typeface="ＭＳ Ｐゴシック" charset="0"/>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Slide Image Placeholder 1"/>
          <p:cNvSpPr>
            <a:spLocks noGrp="1" noRot="1" noChangeAspect="1"/>
          </p:cNvSpPr>
          <p:nvPr>
            <p:ph type="sldImg"/>
          </p:nvPr>
        </p:nvSpPr>
        <p:spPr>
          <a:ln/>
        </p:spPr>
      </p:sp>
      <p:sp>
        <p:nvSpPr>
          <p:cNvPr id="6656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latin typeface="Times New Roman" charset="0"/>
                <a:ea typeface="ＭＳ Ｐゴシック" charset="0"/>
                <a:cs typeface="ＭＳ Ｐゴシック" charset="0"/>
              </a:rPr>
              <a:t>A comparison by verticals is also interesting.  Some people believe that their firm (or even their entire vertical discipline) is special and that the BSIMM scores for either their firm or their vertical will be different, making the BSIMM data not as useful for them.  Turns out that is incorrect.</a:t>
            </a:r>
          </a:p>
          <a:p>
            <a:endParaRPr lang="en-US" dirty="0">
              <a:latin typeface="Times New Roman" charset="0"/>
              <a:ea typeface="ＭＳ Ｐゴシック" charset="0"/>
              <a:cs typeface="ＭＳ Ｐゴシック" charset="0"/>
            </a:endParaRPr>
          </a:p>
          <a:p>
            <a:r>
              <a:rPr lang="en-US" dirty="0">
                <a:latin typeface="Times New Roman" charset="0"/>
                <a:ea typeface="ＭＳ Ｐゴシック" charset="0"/>
                <a:cs typeface="ＭＳ Ｐゴシック" charset="0"/>
              </a:rPr>
              <a:t>Diverse verticals such as </a:t>
            </a:r>
            <a:r>
              <a:rPr lang="ja-JP" altLang="en-US" dirty="0">
                <a:latin typeface="Times New Roman" charset="0"/>
                <a:ea typeface="ＭＳ Ｐゴシック" charset="0"/>
                <a:cs typeface="ＭＳ Ｐゴシック" charset="0"/>
              </a:rPr>
              <a:t>“</a:t>
            </a:r>
            <a:r>
              <a:rPr lang="en-US" altLang="ja-JP" dirty="0">
                <a:latin typeface="Times New Roman" charset="0"/>
                <a:ea typeface="ＭＳ Ｐゴシック" charset="0"/>
                <a:cs typeface="ＭＳ Ｐゴシック" charset="0"/>
              </a:rPr>
              <a:t>Financial Services</a:t>
            </a:r>
            <a:r>
              <a:rPr lang="ja-JP" altLang="en-US" dirty="0">
                <a:latin typeface="Times New Roman" charset="0"/>
                <a:ea typeface="ＭＳ Ｐゴシック" charset="0"/>
                <a:cs typeface="ＭＳ Ｐゴシック" charset="0"/>
              </a:rPr>
              <a:t>”</a:t>
            </a:r>
            <a:r>
              <a:rPr lang="en-US" altLang="ja-JP" dirty="0">
                <a:latin typeface="Times New Roman" charset="0"/>
                <a:ea typeface="ＭＳ Ｐゴシック" charset="0"/>
                <a:cs typeface="ＭＳ Ｐゴシック" charset="0"/>
              </a:rPr>
              <a:t> and </a:t>
            </a:r>
            <a:r>
              <a:rPr lang="ja-JP" altLang="en-US" dirty="0">
                <a:latin typeface="Times New Roman" charset="0"/>
                <a:ea typeface="ＭＳ Ｐゴシック" charset="0"/>
                <a:cs typeface="ＭＳ Ｐゴシック" charset="0"/>
              </a:rPr>
              <a:t>“</a:t>
            </a:r>
            <a:r>
              <a:rPr lang="en-US" altLang="ja-JP" dirty="0">
                <a:latin typeface="Times New Roman" charset="0"/>
                <a:ea typeface="ＭＳ Ｐゴシック" charset="0"/>
                <a:cs typeface="ＭＳ Ｐゴシック" charset="0"/>
              </a:rPr>
              <a:t>Independent Software Vendors</a:t>
            </a:r>
            <a:r>
              <a:rPr lang="ja-JP" altLang="en-US" dirty="0">
                <a:latin typeface="Times New Roman" charset="0"/>
                <a:ea typeface="ＭＳ Ｐゴシック" charset="0"/>
                <a:cs typeface="ＭＳ Ｐゴシック" charset="0"/>
              </a:rPr>
              <a:t>”</a:t>
            </a:r>
            <a:r>
              <a:rPr lang="en-US" altLang="ja-JP" dirty="0">
                <a:latin typeface="Times New Roman" charset="0"/>
                <a:ea typeface="ＭＳ Ｐゴシック" charset="0"/>
                <a:cs typeface="ＭＳ Ｐゴシック" charset="0"/>
              </a:rPr>
              <a:t> (ISV) have much in common.  An eyeball check of the overlap between spider diagrams shows this.  But more importantly, statistical analysis bears this out.</a:t>
            </a:r>
          </a:p>
          <a:p>
            <a:endParaRPr lang="en-US" dirty="0">
              <a:latin typeface="Times New Roman" charset="0"/>
              <a:ea typeface="ＭＳ Ｐゴシック" charset="0"/>
              <a:cs typeface="ＭＳ Ｐゴシック" charset="0"/>
            </a:endParaRPr>
          </a:p>
          <a:p>
            <a:r>
              <a:rPr lang="en-US" dirty="0">
                <a:latin typeface="Times New Roman" charset="0"/>
                <a:ea typeface="ＭＳ Ｐゴシック" charset="0"/>
                <a:cs typeface="ＭＳ Ｐゴシック" charset="0"/>
              </a:rPr>
              <a:t>Comparisons along geographic lines are also possible.</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Slide Image Placeholder 1"/>
          <p:cNvSpPr>
            <a:spLocks noGrp="1" noRot="1" noChangeAspect="1"/>
          </p:cNvSpPr>
          <p:nvPr>
            <p:ph type="sldImg"/>
          </p:nvPr>
        </p:nvSpPr>
        <p:spPr>
          <a:ln/>
        </p:spPr>
      </p:sp>
      <p:sp>
        <p:nvSpPr>
          <p:cNvPr id="6861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latin typeface="Times New Roman" charset="0"/>
                <a:ea typeface="ＭＳ Ｐゴシック" charset="0"/>
                <a:cs typeface="ＭＳ Ｐゴシック" charset="0"/>
              </a:rPr>
              <a:t>11 firms have been measured twice with a 19 month interval between measurements.</a:t>
            </a:r>
          </a:p>
          <a:p>
            <a:endParaRPr lang="en-US" dirty="0">
              <a:latin typeface="Times New Roman" charset="0"/>
              <a:ea typeface="ＭＳ Ｐゴシック" charset="0"/>
              <a:cs typeface="ＭＳ Ｐゴシック" charset="0"/>
            </a:endParaRPr>
          </a:p>
          <a:p>
            <a:r>
              <a:rPr lang="en-US" dirty="0">
                <a:latin typeface="Times New Roman" charset="0"/>
                <a:ea typeface="ＭＳ Ｐゴシック" charset="0"/>
                <a:cs typeface="ＭＳ Ｐゴシック" charset="0"/>
              </a:rPr>
              <a:t>Though individual activities among the 12 practices come and go, in general re-measurement over time shows a clear trend of increased maturity in the population of eleven firms re-measured thus far. The recursive mean score went up in ten of the eleven firms an average of 14.5 (a 32% average increase). Software security initiatives mature over time.</a:t>
            </a:r>
          </a:p>
          <a:p>
            <a:endParaRPr lang="en-US" dirty="0">
              <a:latin typeface="Times New Roman" charset="0"/>
              <a:ea typeface="ＭＳ Ｐゴシック" charset="0"/>
              <a:cs typeface="ＭＳ Ｐゴシック" charset="0"/>
            </a:endParaRPr>
          </a:p>
          <a:p>
            <a:endParaRPr lang="en-US" dirty="0">
              <a:latin typeface="Times New Roman" charset="0"/>
              <a:ea typeface="ＭＳ Ｐゴシック" charset="0"/>
              <a:cs typeface="ＭＳ Ｐゴシック" charset="0"/>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BSIMM shows</a:t>
            </a:r>
            <a:r>
              <a:rPr lang="en-US" baseline="0" dirty="0" smtClean="0"/>
              <a:t> impressive growth no matter how you slice it.</a:t>
            </a:r>
            <a:endParaRPr lang="en-US" dirty="0"/>
          </a:p>
        </p:txBody>
      </p:sp>
    </p:spTree>
    <p:extLst>
      <p:ext uri="{BB962C8B-B14F-4D97-AF65-F5344CB8AC3E}">
        <p14:creationId xmlns:p14="http://schemas.microsoft.com/office/powerpoint/2010/main" val="2301246289"/>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Slide Image Placeholder 1"/>
          <p:cNvSpPr>
            <a:spLocks noGrp="1" noRot="1" noChangeAspect="1"/>
          </p:cNvSpPr>
          <p:nvPr>
            <p:ph type="sldImg"/>
          </p:nvPr>
        </p:nvSpPr>
        <p:spPr>
          <a:ln/>
        </p:spPr>
      </p:sp>
      <p:sp>
        <p:nvSpPr>
          <p:cNvPr id="7065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latin typeface="Times New Roman" charset="0"/>
                <a:ea typeface="ＭＳ Ｐゴシック" charset="0"/>
                <a:cs typeface="ＭＳ Ｐゴシック" charset="0"/>
              </a:rPr>
              <a:t>This is the </a:t>
            </a:r>
            <a:r>
              <a:rPr lang="en-US" dirty="0" smtClean="0">
                <a:latin typeface="Times New Roman" charset="0"/>
                <a:ea typeface="ＭＳ Ｐゴシック" charset="0"/>
                <a:cs typeface="ＭＳ Ｐゴシック" charset="0"/>
              </a:rPr>
              <a:t>fourth </a:t>
            </a:r>
            <a:r>
              <a:rPr lang="en-US" dirty="0">
                <a:latin typeface="Times New Roman" charset="0"/>
                <a:ea typeface="ＭＳ Ｐゴシック" charset="0"/>
                <a:cs typeface="ＭＳ Ｐゴシック" charset="0"/>
              </a:rPr>
              <a:t>major release of the BSIMM project. The original study included 9 firms and 9 distinct measurements. BSIMM2 included 30 firms and 42 distinct measurements (some firms include very large subsidiaries which were independently measured). BSIMM3 includes 42 firms, eleven which have been re-measured, for a total set of 81 distinct measurements. </a:t>
            </a:r>
            <a:r>
              <a:rPr lang="en-US" dirty="0" smtClean="0">
                <a:latin typeface="Times New Roman" charset="0"/>
                <a:ea typeface="ＭＳ Ｐゴシック" charset="0"/>
                <a:cs typeface="ＭＳ Ｐゴシック" charset="0"/>
              </a:rPr>
              <a:t>BSIMM4 includes 51 firms,</a:t>
            </a:r>
            <a:r>
              <a:rPr lang="en-US" baseline="0" dirty="0" smtClean="0">
                <a:latin typeface="Times New Roman" charset="0"/>
                <a:ea typeface="ＭＳ Ｐゴシック" charset="0"/>
                <a:cs typeface="ＭＳ Ｐゴシック" charset="0"/>
              </a:rPr>
              <a:t> 13 re-measurements (one triple measurement), for a total set of 95 distinct measurements.  </a:t>
            </a:r>
            <a:r>
              <a:rPr lang="en-US" dirty="0" smtClean="0">
                <a:latin typeface="Times New Roman" charset="0"/>
                <a:ea typeface="ＭＳ Ｐゴシック" charset="0"/>
                <a:cs typeface="ＭＳ Ｐゴシック" charset="0"/>
              </a:rPr>
              <a:t>Observations </a:t>
            </a:r>
            <a:r>
              <a:rPr lang="en-US" dirty="0">
                <a:latin typeface="Times New Roman" charset="0"/>
                <a:ea typeface="ＭＳ Ｐゴシック" charset="0"/>
                <a:cs typeface="ＭＳ Ｐゴシック" charset="0"/>
              </a:rPr>
              <a:t>between the </a:t>
            </a:r>
            <a:r>
              <a:rPr lang="en-US" dirty="0" smtClean="0">
                <a:latin typeface="Times New Roman" charset="0"/>
                <a:ea typeface="ＭＳ Ｐゴシック" charset="0"/>
                <a:cs typeface="ＭＳ Ｐゴシック" charset="0"/>
              </a:rPr>
              <a:t>four </a:t>
            </a:r>
            <a:r>
              <a:rPr lang="en-US" dirty="0">
                <a:latin typeface="Times New Roman" charset="0"/>
                <a:ea typeface="ＭＳ Ｐゴシック" charset="0"/>
                <a:cs typeface="ＭＳ Ｐゴシック" charset="0"/>
              </a:rPr>
              <a:t>releases are shown side by side here.</a:t>
            </a: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Slide Image Placeholder 1"/>
          <p:cNvSpPr>
            <a:spLocks noGrp="1" noRot="1" noChangeAspect="1"/>
          </p:cNvSpPr>
          <p:nvPr>
            <p:ph type="sldImg"/>
          </p:nvPr>
        </p:nvSpPr>
        <p:spPr>
          <a:ln/>
        </p:spPr>
      </p:sp>
      <p:sp>
        <p:nvSpPr>
          <p:cNvPr id="7270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latin typeface="Times New Roman" charset="0"/>
                <a:ea typeface="ＭＳ Ｐゴシック" charset="0"/>
                <a:cs typeface="ＭＳ Ｐゴシック" charset="0"/>
              </a:rPr>
              <a:t>The current state of the BSIMM </a:t>
            </a:r>
            <a:r>
              <a:rPr lang="en-US" dirty="0" smtClean="0">
                <a:latin typeface="Times New Roman" charset="0"/>
                <a:ea typeface="ＭＳ Ｐゴシック" charset="0"/>
                <a:cs typeface="ＭＳ Ｐゴシック" charset="0"/>
              </a:rPr>
              <a:t>model as of 2013.  The BSIMM team is actively </a:t>
            </a:r>
            <a:r>
              <a:rPr lang="en-US" dirty="0">
                <a:latin typeface="Times New Roman" charset="0"/>
                <a:ea typeface="ＭＳ Ｐゴシック" charset="0"/>
                <a:cs typeface="ＭＳ Ｐゴシック" charset="0"/>
              </a:rPr>
              <a:t>seeking more </a:t>
            </a:r>
            <a:r>
              <a:rPr lang="en-US" dirty="0" smtClean="0">
                <a:latin typeface="Times New Roman" charset="0"/>
                <a:ea typeface="ＭＳ Ｐゴシック" charset="0"/>
                <a:cs typeface="ＭＳ Ｐゴシック" charset="0"/>
              </a:rPr>
              <a:t>firms.</a:t>
            </a:r>
            <a:endParaRPr lang="en-US" dirty="0">
              <a:latin typeface="Times New Roman" charset="0"/>
              <a:ea typeface="ＭＳ Ｐゴシック" charset="0"/>
              <a:cs typeface="ＭＳ Ｐゴシック" charset="0"/>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Rot="1" noChangeAspect="1" noChangeArrowheads="1" noTextEdit="1"/>
          </p:cNvSpPr>
          <p:nvPr>
            <p:ph type="sldImg"/>
          </p:nvPr>
        </p:nvSpPr>
        <p:spPr>
          <a:ln/>
        </p:spPr>
      </p:sp>
      <p:sp>
        <p:nvSpPr>
          <p:cNvPr id="9011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dirty="0">
              <a:latin typeface="Times New Roman" charset="0"/>
              <a:ea typeface="ＭＳ Ｐゴシック" charset="0"/>
              <a:cs typeface="ＭＳ Ｐゴシック" charset="0"/>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Rot="1" noChangeAspect="1" noChangeArrowheads="1" noTextEdit="1"/>
          </p:cNvSpPr>
          <p:nvPr>
            <p:ph type="sldImg"/>
          </p:nvPr>
        </p:nvSpPr>
        <p:spPr>
          <a:xfrm>
            <a:off x="1162050" y="690563"/>
            <a:ext cx="4610100" cy="3457575"/>
          </a:xfrm>
          <a:ln/>
        </p:spPr>
      </p:sp>
      <p:sp>
        <p:nvSpPr>
          <p:cNvPr id="92163" name="Rectangle 3"/>
          <p:cNvSpPr>
            <a:spLocks noGrp="1" noChangeArrowheads="1"/>
          </p:cNvSpPr>
          <p:nvPr>
            <p:ph type="body" idx="1"/>
          </p:nvPr>
        </p:nvSpPr>
        <p:spPr>
          <a:xfrm>
            <a:off x="925464" y="4379901"/>
            <a:ext cx="5083274" cy="41497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873105"/>
            <a:endParaRPr lang="en-US" dirty="0">
              <a:latin typeface="Times New Roman" charset="0"/>
              <a:ea typeface="ＭＳ Ｐゴシック" charset="0"/>
              <a:cs typeface="ＭＳ Ｐゴシック"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222151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5594729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87560075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bwMode="gray">
      <p:bgPr>
        <a:solidFill>
          <a:schemeClr val="bg1"/>
        </a:solidFill>
        <a:effectLst/>
      </p:bgPr>
    </p:bg>
    <p:spTree>
      <p:nvGrpSpPr>
        <p:cNvPr id="1" name=""/>
        <p:cNvGrpSpPr/>
        <p:nvPr/>
      </p:nvGrpSpPr>
      <p:grpSpPr>
        <a:xfrm>
          <a:off x="0" y="0"/>
          <a:ext cx="0" cy="0"/>
          <a:chOff x="0" y="0"/>
          <a:chExt cx="0" cy="0"/>
        </a:xfrm>
      </p:grpSpPr>
      <p:pic>
        <p:nvPicPr>
          <p:cNvPr id="3171" name="Picture 99"/>
          <p:cNvPicPr>
            <a:picLocks noChangeAspect="1" noChangeArrowheads="1"/>
          </p:cNvPicPr>
          <p:nvPr/>
        </p:nvPicPr>
        <p:blipFill>
          <a:blip r:embed="rId2" cstate="print"/>
          <a:srcRect l="23288"/>
          <a:stretch>
            <a:fillRect/>
          </a:stretch>
        </p:blipFill>
        <p:spPr bwMode="auto">
          <a:xfrm>
            <a:off x="0" y="0"/>
            <a:ext cx="3200400" cy="6376988"/>
          </a:xfrm>
          <a:prstGeom prst="rect">
            <a:avLst/>
          </a:prstGeom>
          <a:noFill/>
          <a:ln w="6350">
            <a:noFill/>
            <a:miter lim="800000"/>
            <a:headEnd/>
            <a:tailEnd/>
          </a:ln>
          <a:effectLst/>
        </p:spPr>
      </p:pic>
      <p:pic>
        <p:nvPicPr>
          <p:cNvPr id="3172" name="Picture 100"/>
          <p:cNvPicPr>
            <a:picLocks noChangeAspect="1" noChangeArrowheads="1"/>
          </p:cNvPicPr>
          <p:nvPr/>
        </p:nvPicPr>
        <p:blipFill>
          <a:blip r:embed="rId3" cstate="print"/>
          <a:srcRect/>
          <a:stretch>
            <a:fillRect/>
          </a:stretch>
        </p:blipFill>
        <p:spPr bwMode="auto">
          <a:xfrm>
            <a:off x="3181350" y="304800"/>
            <a:ext cx="1600200" cy="1179513"/>
          </a:xfrm>
          <a:prstGeom prst="rect">
            <a:avLst/>
          </a:prstGeom>
          <a:noFill/>
          <a:ln w="9525">
            <a:noFill/>
            <a:miter lim="800000"/>
            <a:headEnd/>
            <a:tailEnd/>
          </a:ln>
          <a:effectLst/>
        </p:spPr>
      </p:pic>
      <p:sp>
        <p:nvSpPr>
          <p:cNvPr id="3151" name="Rectangle 79"/>
          <p:cNvSpPr>
            <a:spLocks noChangeArrowheads="1"/>
          </p:cNvSpPr>
          <p:nvPr/>
        </p:nvSpPr>
        <p:spPr bwMode="auto">
          <a:xfrm>
            <a:off x="0" y="6400800"/>
            <a:ext cx="9144000" cy="457200"/>
          </a:xfrm>
          <a:prstGeom prst="rect">
            <a:avLst/>
          </a:prstGeom>
          <a:solidFill>
            <a:srgbClr val="DDDDDD"/>
          </a:solidFill>
          <a:ln w="9525">
            <a:noFill/>
            <a:miter lim="800000"/>
            <a:headEnd/>
            <a:tailEnd/>
          </a:ln>
          <a:effectLst/>
        </p:spPr>
        <p:txBody>
          <a:bodyPr wrap="none" lIns="92309" tIns="46154" rIns="92309" bIns="46154" anchor="ctr"/>
          <a:lstStyle/>
          <a:p>
            <a:endParaRPr lang="en-US" dirty="0"/>
          </a:p>
        </p:txBody>
      </p:sp>
      <p:sp>
        <p:nvSpPr>
          <p:cNvPr id="3144" name="Rectangle 72"/>
          <p:cNvSpPr>
            <a:spLocks noChangeArrowheads="1"/>
          </p:cNvSpPr>
          <p:nvPr/>
        </p:nvSpPr>
        <p:spPr bwMode="auto">
          <a:xfrm>
            <a:off x="6096000" y="6520820"/>
            <a:ext cx="2895600" cy="261610"/>
          </a:xfrm>
          <a:prstGeom prst="rect">
            <a:avLst/>
          </a:prstGeom>
          <a:noFill/>
          <a:ln w="6350">
            <a:noFill/>
            <a:miter lim="800000"/>
            <a:headEnd/>
            <a:tailEnd/>
          </a:ln>
          <a:effectLst/>
        </p:spPr>
        <p:txBody>
          <a:bodyPr anchor="ctr">
            <a:spAutoFit/>
          </a:bodyPr>
          <a:lstStyle/>
          <a:p>
            <a:pPr marL="177800" indent="-177800" algn="r" eaLnBrk="0" hangingPunct="0">
              <a:lnSpc>
                <a:spcPct val="110000"/>
              </a:lnSpc>
              <a:spcBef>
                <a:spcPct val="0"/>
              </a:spcBef>
            </a:pPr>
            <a:r>
              <a:rPr lang="en-US" b="1" dirty="0"/>
              <a:t>© </a:t>
            </a:r>
            <a:r>
              <a:rPr lang="en-US" b="1" dirty="0" smtClean="0"/>
              <a:t>2014 </a:t>
            </a:r>
            <a:r>
              <a:rPr lang="en-US" b="1" dirty="0"/>
              <a:t>Carnegie Mellon University</a:t>
            </a:r>
          </a:p>
        </p:txBody>
      </p:sp>
      <p:pic>
        <p:nvPicPr>
          <p:cNvPr id="3153" name="Picture 81"/>
          <p:cNvPicPr>
            <a:picLocks noChangeAspect="1" noChangeArrowheads="1"/>
          </p:cNvPicPr>
          <p:nvPr/>
        </p:nvPicPr>
        <p:blipFill>
          <a:blip r:embed="rId4" cstate="print"/>
          <a:srcRect r="1515"/>
          <a:stretch>
            <a:fillRect/>
          </a:stretch>
        </p:blipFill>
        <p:spPr bwMode="auto">
          <a:xfrm>
            <a:off x="76200" y="6459538"/>
            <a:ext cx="4419600" cy="398462"/>
          </a:xfrm>
          <a:prstGeom prst="rect">
            <a:avLst/>
          </a:prstGeom>
          <a:noFill/>
          <a:ln w="9525">
            <a:noFill/>
            <a:miter lim="800000"/>
            <a:headEnd/>
            <a:tailEnd/>
          </a:ln>
          <a:effectLst/>
        </p:spPr>
      </p:pic>
      <p:sp>
        <p:nvSpPr>
          <p:cNvPr id="9" name="Text Box 141"/>
          <p:cNvSpPr txBox="1">
            <a:spLocks noChangeArrowheads="1"/>
          </p:cNvSpPr>
          <p:nvPr userDrawn="1"/>
        </p:nvSpPr>
        <p:spPr bwMode="auto">
          <a:xfrm>
            <a:off x="4257675" y="4191000"/>
            <a:ext cx="3438525" cy="838200"/>
          </a:xfrm>
          <a:prstGeom prst="rect">
            <a:avLst/>
          </a:prstGeom>
          <a:noFill/>
          <a:ln w="38100">
            <a:noFill/>
            <a:miter lim="800000"/>
            <a:headEnd/>
            <a:tailEnd/>
          </a:ln>
          <a:effectLst/>
        </p:spPr>
        <p:txBody>
          <a:bodyPr wrap="square" lIns="92309" tIns="46154" rIns="92309" bIns="46154">
            <a:spAutoFit/>
          </a:bodyPr>
          <a:lstStyle/>
          <a:p>
            <a:pPr algn="l">
              <a:lnSpc>
                <a:spcPct val="70000"/>
              </a:lnSpc>
              <a:spcBef>
                <a:spcPct val="30000"/>
              </a:spcBef>
              <a:tabLst>
                <a:tab pos="292100" algn="l"/>
                <a:tab pos="571500" algn="l"/>
              </a:tabLst>
            </a:pPr>
            <a:r>
              <a:rPr lang="en-US" sz="1800" b="0" dirty="0"/>
              <a:t>Software Engineering Institute</a:t>
            </a:r>
          </a:p>
          <a:p>
            <a:pPr algn="l">
              <a:lnSpc>
                <a:spcPct val="70000"/>
              </a:lnSpc>
              <a:spcBef>
                <a:spcPct val="30000"/>
              </a:spcBef>
              <a:tabLst>
                <a:tab pos="292100" algn="l"/>
                <a:tab pos="571500" algn="l"/>
              </a:tabLst>
            </a:pPr>
            <a:r>
              <a:rPr lang="en-US" sz="1800" b="0" dirty="0"/>
              <a:t>Carnegie Mellon University</a:t>
            </a:r>
          </a:p>
          <a:p>
            <a:pPr algn="l">
              <a:lnSpc>
                <a:spcPct val="70000"/>
              </a:lnSpc>
              <a:spcBef>
                <a:spcPct val="30000"/>
              </a:spcBef>
              <a:tabLst>
                <a:tab pos="292100" algn="l"/>
                <a:tab pos="571500" algn="l"/>
              </a:tabLst>
            </a:pPr>
            <a:r>
              <a:rPr lang="en-US" sz="1800" b="0" dirty="0"/>
              <a:t>Pittsburgh, PA  15213</a:t>
            </a:r>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Title Slide">
    <p:bg bwMode="gray">
      <p:bgPr>
        <a:solidFill>
          <a:schemeClr val="bg1"/>
        </a:solidFill>
        <a:effectLst/>
      </p:bgPr>
    </p:bg>
    <p:spTree>
      <p:nvGrpSpPr>
        <p:cNvPr id="1" name=""/>
        <p:cNvGrpSpPr/>
        <p:nvPr/>
      </p:nvGrpSpPr>
      <p:grpSpPr>
        <a:xfrm>
          <a:off x="0" y="0"/>
          <a:ext cx="0" cy="0"/>
          <a:chOff x="0" y="0"/>
          <a:chExt cx="0" cy="0"/>
        </a:xfrm>
      </p:grpSpPr>
      <p:pic>
        <p:nvPicPr>
          <p:cNvPr id="3171" name="Picture 99"/>
          <p:cNvPicPr>
            <a:picLocks noChangeAspect="1" noChangeArrowheads="1"/>
          </p:cNvPicPr>
          <p:nvPr/>
        </p:nvPicPr>
        <p:blipFill>
          <a:blip r:embed="rId2" cstate="print"/>
          <a:srcRect l="23288"/>
          <a:stretch>
            <a:fillRect/>
          </a:stretch>
        </p:blipFill>
        <p:spPr bwMode="auto">
          <a:xfrm>
            <a:off x="0" y="0"/>
            <a:ext cx="3200400" cy="6376988"/>
          </a:xfrm>
          <a:prstGeom prst="rect">
            <a:avLst/>
          </a:prstGeom>
          <a:noFill/>
          <a:ln w="6350">
            <a:noFill/>
            <a:miter lim="800000"/>
            <a:headEnd/>
            <a:tailEnd/>
          </a:ln>
          <a:effectLst/>
        </p:spPr>
      </p:pic>
      <p:pic>
        <p:nvPicPr>
          <p:cNvPr id="3172" name="Picture 100"/>
          <p:cNvPicPr>
            <a:picLocks noChangeAspect="1" noChangeArrowheads="1"/>
          </p:cNvPicPr>
          <p:nvPr/>
        </p:nvPicPr>
        <p:blipFill>
          <a:blip r:embed="rId3" cstate="print"/>
          <a:srcRect/>
          <a:stretch>
            <a:fillRect/>
          </a:stretch>
        </p:blipFill>
        <p:spPr bwMode="auto">
          <a:xfrm>
            <a:off x="3181350" y="304800"/>
            <a:ext cx="1600200" cy="1179513"/>
          </a:xfrm>
          <a:prstGeom prst="rect">
            <a:avLst/>
          </a:prstGeom>
          <a:noFill/>
          <a:ln w="9525">
            <a:noFill/>
            <a:miter lim="800000"/>
            <a:headEnd/>
            <a:tailEnd/>
          </a:ln>
          <a:effectLst/>
        </p:spPr>
      </p:pic>
      <p:sp>
        <p:nvSpPr>
          <p:cNvPr id="3151" name="Rectangle 79"/>
          <p:cNvSpPr>
            <a:spLocks noChangeArrowheads="1"/>
          </p:cNvSpPr>
          <p:nvPr/>
        </p:nvSpPr>
        <p:spPr bwMode="auto">
          <a:xfrm>
            <a:off x="0" y="6400800"/>
            <a:ext cx="9144000" cy="457200"/>
          </a:xfrm>
          <a:prstGeom prst="rect">
            <a:avLst/>
          </a:prstGeom>
          <a:solidFill>
            <a:srgbClr val="DDDDDD"/>
          </a:solidFill>
          <a:ln w="9525">
            <a:noFill/>
            <a:miter lim="800000"/>
            <a:headEnd/>
            <a:tailEnd/>
          </a:ln>
          <a:effectLst/>
        </p:spPr>
        <p:txBody>
          <a:bodyPr wrap="none" lIns="92309" tIns="46154" rIns="92309" bIns="46154" anchor="ctr"/>
          <a:lstStyle/>
          <a:p>
            <a:pPr>
              <a:spcBef>
                <a:spcPct val="0"/>
              </a:spcBef>
            </a:pPr>
            <a:endParaRPr lang="en-US" dirty="0">
              <a:solidFill>
                <a:srgbClr val="000000"/>
              </a:solidFill>
              <a:latin typeface="Arial" pitchFamily="34" charset="0"/>
              <a:ea typeface="ＭＳ Ｐゴシック"/>
            </a:endParaRPr>
          </a:p>
        </p:txBody>
      </p:sp>
      <p:sp>
        <p:nvSpPr>
          <p:cNvPr id="3144" name="Rectangle 72"/>
          <p:cNvSpPr>
            <a:spLocks noChangeArrowheads="1"/>
          </p:cNvSpPr>
          <p:nvPr/>
        </p:nvSpPr>
        <p:spPr bwMode="auto">
          <a:xfrm>
            <a:off x="6096000" y="6520820"/>
            <a:ext cx="2895600" cy="261610"/>
          </a:xfrm>
          <a:prstGeom prst="rect">
            <a:avLst/>
          </a:prstGeom>
          <a:noFill/>
          <a:ln w="6350">
            <a:noFill/>
            <a:miter lim="800000"/>
            <a:headEnd/>
            <a:tailEnd/>
          </a:ln>
          <a:effectLst/>
        </p:spPr>
        <p:txBody>
          <a:bodyPr anchor="ctr">
            <a:spAutoFit/>
          </a:bodyPr>
          <a:lstStyle/>
          <a:p>
            <a:pPr marL="177800" indent="-177800" algn="r" eaLnBrk="0" hangingPunct="0">
              <a:lnSpc>
                <a:spcPct val="110000"/>
              </a:lnSpc>
              <a:spcBef>
                <a:spcPct val="0"/>
              </a:spcBef>
            </a:pPr>
            <a:r>
              <a:rPr lang="en-US" b="1" dirty="0">
                <a:solidFill>
                  <a:srgbClr val="000000"/>
                </a:solidFill>
                <a:latin typeface="Arial" pitchFamily="34" charset="0"/>
                <a:ea typeface="ＭＳ Ｐゴシック"/>
              </a:rPr>
              <a:t>© </a:t>
            </a:r>
            <a:r>
              <a:rPr lang="en-US" b="1" dirty="0" smtClean="0">
                <a:solidFill>
                  <a:srgbClr val="000000"/>
                </a:solidFill>
                <a:latin typeface="Arial" pitchFamily="34" charset="0"/>
                <a:ea typeface="ＭＳ Ｐゴシック"/>
              </a:rPr>
              <a:t>2014 </a:t>
            </a:r>
            <a:r>
              <a:rPr lang="en-US" b="1" dirty="0">
                <a:solidFill>
                  <a:srgbClr val="000000"/>
                </a:solidFill>
                <a:latin typeface="Arial" pitchFamily="34" charset="0"/>
                <a:ea typeface="ＭＳ Ｐゴシック"/>
              </a:rPr>
              <a:t>Carnegie Mellon University</a:t>
            </a:r>
          </a:p>
        </p:txBody>
      </p:sp>
      <p:pic>
        <p:nvPicPr>
          <p:cNvPr id="3153" name="Picture 81"/>
          <p:cNvPicPr>
            <a:picLocks noChangeAspect="1" noChangeArrowheads="1"/>
          </p:cNvPicPr>
          <p:nvPr/>
        </p:nvPicPr>
        <p:blipFill>
          <a:blip r:embed="rId4" cstate="print"/>
          <a:srcRect r="1515"/>
          <a:stretch>
            <a:fillRect/>
          </a:stretch>
        </p:blipFill>
        <p:spPr bwMode="auto">
          <a:xfrm>
            <a:off x="76200" y="6459538"/>
            <a:ext cx="4419600" cy="398462"/>
          </a:xfrm>
          <a:prstGeom prst="rect">
            <a:avLst/>
          </a:prstGeom>
          <a:noFill/>
          <a:ln w="9525">
            <a:noFill/>
            <a:miter lim="800000"/>
            <a:headEnd/>
            <a:tailEnd/>
          </a:ln>
          <a:effectLst/>
        </p:spPr>
      </p:pic>
      <p:sp>
        <p:nvSpPr>
          <p:cNvPr id="9" name="Text Box 141"/>
          <p:cNvSpPr txBox="1">
            <a:spLocks noChangeArrowheads="1"/>
          </p:cNvSpPr>
          <p:nvPr/>
        </p:nvSpPr>
        <p:spPr bwMode="auto">
          <a:xfrm>
            <a:off x="4257675" y="4191000"/>
            <a:ext cx="3438525" cy="838200"/>
          </a:xfrm>
          <a:prstGeom prst="rect">
            <a:avLst/>
          </a:prstGeom>
          <a:noFill/>
          <a:ln w="38100">
            <a:noFill/>
            <a:miter lim="800000"/>
            <a:headEnd/>
            <a:tailEnd/>
          </a:ln>
          <a:effectLst/>
        </p:spPr>
        <p:txBody>
          <a:bodyPr wrap="square" lIns="92309" tIns="46154" rIns="92309" bIns="46154">
            <a:spAutoFit/>
          </a:bodyPr>
          <a:lstStyle/>
          <a:p>
            <a:pPr>
              <a:lnSpc>
                <a:spcPct val="70000"/>
              </a:lnSpc>
              <a:tabLst>
                <a:tab pos="292100" algn="l"/>
                <a:tab pos="571500" algn="l"/>
              </a:tabLst>
            </a:pPr>
            <a:r>
              <a:rPr lang="en-US" sz="1800" dirty="0">
                <a:solidFill>
                  <a:srgbClr val="000000"/>
                </a:solidFill>
                <a:latin typeface="Arial" pitchFamily="34" charset="0"/>
                <a:ea typeface="ＭＳ Ｐゴシック"/>
              </a:rPr>
              <a:t>Software Engineering Institute</a:t>
            </a:r>
          </a:p>
          <a:p>
            <a:pPr>
              <a:lnSpc>
                <a:spcPct val="70000"/>
              </a:lnSpc>
              <a:tabLst>
                <a:tab pos="292100" algn="l"/>
                <a:tab pos="571500" algn="l"/>
              </a:tabLst>
            </a:pPr>
            <a:r>
              <a:rPr lang="en-US" sz="1800" dirty="0">
                <a:solidFill>
                  <a:srgbClr val="000000"/>
                </a:solidFill>
                <a:latin typeface="Arial" pitchFamily="34" charset="0"/>
                <a:ea typeface="ＭＳ Ｐゴシック"/>
              </a:rPr>
              <a:t>Carnegie Mellon University</a:t>
            </a:r>
          </a:p>
          <a:p>
            <a:pPr>
              <a:lnSpc>
                <a:spcPct val="70000"/>
              </a:lnSpc>
              <a:tabLst>
                <a:tab pos="292100" algn="l"/>
                <a:tab pos="571500" algn="l"/>
              </a:tabLst>
            </a:pPr>
            <a:r>
              <a:rPr lang="en-US" sz="1800" dirty="0">
                <a:solidFill>
                  <a:srgbClr val="000000"/>
                </a:solidFill>
                <a:latin typeface="Arial" pitchFamily="34" charset="0"/>
                <a:ea typeface="ＭＳ Ｐゴシック"/>
              </a:rPr>
              <a:t>Pittsburgh, PA  15213</a:t>
            </a:r>
          </a:p>
        </p:txBody>
      </p:sp>
    </p:spTree>
    <p:extLst>
      <p:ext uri="{BB962C8B-B14F-4D97-AF65-F5344CB8AC3E}">
        <p14:creationId xmlns:p14="http://schemas.microsoft.com/office/powerpoint/2010/main" val="3299838381"/>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228600" indent="-457200">
              <a:defRPr sz="2800">
                <a:latin typeface="Calibri" panose="020F0502020204030204" pitchFamily="34" charset="0"/>
              </a:defRPr>
            </a:lvl1pPr>
            <a:lvl2pPr>
              <a:defRPr sz="2400">
                <a:solidFill>
                  <a:srgbClr val="3C4F82"/>
                </a:solidFill>
                <a:latin typeface="Calibri" panose="020F0502020204030204" pitchFamily="34" charset="0"/>
              </a:defRPr>
            </a:lvl2pPr>
            <a:lvl3pPr>
              <a:defRPr sz="2000">
                <a:solidFill>
                  <a:srgbClr val="3C4F82"/>
                </a:solidFill>
                <a:latin typeface="Calibri" panose="020F0502020204030204" pitchFamily="34" charset="0"/>
              </a:defRPr>
            </a:lvl3pPr>
            <a:lvl4pPr>
              <a:defRPr>
                <a:solidFill>
                  <a:srgbClr val="3C4F82"/>
                </a:solidFill>
                <a:latin typeface="Calibri" panose="020F0502020204030204" pitchFamily="34" charset="0"/>
              </a:defRPr>
            </a:lvl4pPr>
            <a:lvl5pPr marL="1097280" indent="-173736">
              <a:lnSpc>
                <a:spcPct val="95000"/>
              </a:lnSpc>
              <a:spcAft>
                <a:spcPts val="700"/>
              </a:spcAft>
              <a:defRPr sz="1600">
                <a:solidFill>
                  <a:srgbClr val="3C4F82"/>
                </a:solidFill>
                <a:latin typeface="Calibri" panose="020F050202020403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792261517"/>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60350" y="228600"/>
            <a:ext cx="8474075" cy="714375"/>
          </a:xfrm>
        </p:spPr>
        <p:txBody>
          <a:bodyPr/>
          <a:lstStyle/>
          <a:p>
            <a:r>
              <a:rPr lang="en-US" smtClean="0"/>
              <a:t>Click to edit Master title style</a:t>
            </a:r>
            <a:endParaRPr lang="en-US" dirty="0"/>
          </a:p>
        </p:txBody>
      </p:sp>
      <p:sp>
        <p:nvSpPr>
          <p:cNvPr id="3" name="Text Placeholder 2"/>
          <p:cNvSpPr>
            <a:spLocks noGrp="1"/>
          </p:cNvSpPr>
          <p:nvPr>
            <p:ph type="body" sz="half" idx="1"/>
          </p:nvPr>
        </p:nvSpPr>
        <p:spPr>
          <a:xfrm>
            <a:off x="304800" y="1143000"/>
            <a:ext cx="4151313" cy="4953000"/>
          </a:xfrm>
        </p:spPr>
        <p:txBody>
          <a:bodyPr/>
          <a:lstStyle>
            <a:lvl5pPr marL="1097280" indent="-173736">
              <a:lnSpc>
                <a:spcPct val="95000"/>
              </a:lnSpc>
              <a:spcAft>
                <a:spcPts val="700"/>
              </a:spcAft>
              <a:defRPr sz="1600">
                <a:solidFill>
                  <a:srgbClr val="3C4F82"/>
                </a:solidFill>
                <a:latin typeface="Calibri" panose="020F050202020403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08513" y="1143000"/>
            <a:ext cx="4151312" cy="4953000"/>
          </a:xfrm>
        </p:spPr>
        <p:txBody>
          <a:bodyPr/>
          <a:lstStyle>
            <a:lvl5pPr marL="1097280" indent="-173736">
              <a:lnSpc>
                <a:spcPct val="95000"/>
              </a:lnSpc>
              <a:spcAft>
                <a:spcPts val="700"/>
              </a:spcAft>
              <a:defRPr sz="1600">
                <a:solidFill>
                  <a:srgbClr val="3C4F82"/>
                </a:solidFill>
                <a:latin typeface="Calibri" panose="020F050202020403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48681935"/>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ontent">
    <p:spTree>
      <p:nvGrpSpPr>
        <p:cNvPr id="1" name=""/>
        <p:cNvGrpSpPr/>
        <p:nvPr/>
      </p:nvGrpSpPr>
      <p:grpSpPr>
        <a:xfrm>
          <a:off x="0" y="0"/>
          <a:ext cx="0" cy="0"/>
          <a:chOff x="0" y="0"/>
          <a:chExt cx="0" cy="0"/>
        </a:xfrm>
      </p:grpSpPr>
      <p:sp>
        <p:nvSpPr>
          <p:cNvPr id="2" name="Title 1"/>
          <p:cNvSpPr>
            <a:spLocks noGrp="1"/>
          </p:cNvSpPr>
          <p:nvPr>
            <p:ph type="title"/>
          </p:nvPr>
        </p:nvSpPr>
        <p:spPr>
          <a:xfrm>
            <a:off x="260350" y="228600"/>
            <a:ext cx="8474075" cy="714375"/>
          </a:xfrm>
        </p:spPr>
        <p:txBody>
          <a:bodyPr/>
          <a:lstStyle/>
          <a:p>
            <a:r>
              <a:rPr lang="en-US" smtClean="0"/>
              <a:t>Click to edit Master title style</a:t>
            </a:r>
            <a:endParaRPr lang="en-US" dirty="0"/>
          </a:p>
        </p:txBody>
      </p:sp>
    </p:spTree>
    <p:extLst>
      <p:ext uri="{BB962C8B-B14F-4D97-AF65-F5344CB8AC3E}">
        <p14:creationId xmlns:p14="http://schemas.microsoft.com/office/powerpoint/2010/main" val="229569679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cSld name="2_Title Slide">
    <p:bg bwMode="gray">
      <p:bgPr>
        <a:solidFill>
          <a:schemeClr val="bg1"/>
        </a:solidFill>
        <a:effectLst/>
      </p:bgPr>
    </p:bg>
    <p:spTree>
      <p:nvGrpSpPr>
        <p:cNvPr id="1" name=""/>
        <p:cNvGrpSpPr/>
        <p:nvPr/>
      </p:nvGrpSpPr>
      <p:grpSpPr>
        <a:xfrm>
          <a:off x="0" y="0"/>
          <a:ext cx="0" cy="0"/>
          <a:chOff x="0" y="0"/>
          <a:chExt cx="0" cy="0"/>
        </a:xfrm>
      </p:grpSpPr>
      <p:sp>
        <p:nvSpPr>
          <p:cNvPr id="3084" name="Rectangle 12"/>
          <p:cNvSpPr>
            <a:spLocks noGrp="1" noChangeArrowheads="1"/>
          </p:cNvSpPr>
          <p:nvPr>
            <p:ph type="ctrTitle"/>
          </p:nvPr>
        </p:nvSpPr>
        <p:spPr bwMode="white">
          <a:xfrm>
            <a:off x="3200400" y="2209800"/>
            <a:ext cx="5486400" cy="1295400"/>
          </a:xfrm>
        </p:spPr>
        <p:txBody>
          <a:bodyPr lIns="91440" tIns="45720" rIns="91440" bIns="45720" anchor="t"/>
          <a:lstStyle>
            <a:lvl1pPr>
              <a:lnSpc>
                <a:spcPct val="100000"/>
              </a:lnSpc>
              <a:defRPr sz="3500"/>
            </a:lvl1pPr>
          </a:lstStyle>
          <a:p>
            <a:r>
              <a:rPr lang="en-US"/>
              <a:t>Click to edit Master title style</a:t>
            </a:r>
          </a:p>
        </p:txBody>
      </p:sp>
      <p:sp>
        <p:nvSpPr>
          <p:cNvPr id="3145" name="Rectangle 73"/>
          <p:cNvSpPr>
            <a:spLocks noGrp="1" noChangeArrowheads="1"/>
          </p:cNvSpPr>
          <p:nvPr>
            <p:ph type="subTitle" sz="quarter" idx="1"/>
          </p:nvPr>
        </p:nvSpPr>
        <p:spPr bwMode="auto">
          <a:xfrm>
            <a:off x="3200400" y="4740275"/>
            <a:ext cx="5486400" cy="457200"/>
          </a:xfrm>
          <a:ln w="6350"/>
        </p:spPr>
        <p:txBody>
          <a:bodyPr lIns="91440" tIns="45720" rIns="91440" bIns="45720" anchor="ctr">
            <a:spAutoFit/>
          </a:bodyPr>
          <a:lstStyle>
            <a:lvl1pPr>
              <a:spcAft>
                <a:spcPct val="0"/>
              </a:spcAft>
              <a:tabLst>
                <a:tab pos="2463800" algn="l"/>
              </a:tabLst>
              <a:defRPr sz="2400" b="1"/>
            </a:lvl1pPr>
          </a:lstStyle>
          <a:p>
            <a:r>
              <a:rPr lang="en-US"/>
              <a:t>Click to edit Master subtitle style</a:t>
            </a:r>
          </a:p>
        </p:txBody>
      </p:sp>
    </p:spTree>
    <p:extLst>
      <p:ext uri="{BB962C8B-B14F-4D97-AF65-F5344CB8AC3E}">
        <p14:creationId xmlns:p14="http://schemas.microsoft.com/office/powerpoint/2010/main" val="2765540597"/>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678711473"/>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143000"/>
            <a:ext cx="41529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143000"/>
            <a:ext cx="41529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7123310"/>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7555935"/>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5" name="Text Placeholder 4"/>
          <p:cNvSpPr>
            <a:spLocks noGrp="1"/>
          </p:cNvSpPr>
          <p:nvPr>
            <p:ph type="body" sz="quarter" idx="11"/>
          </p:nvPr>
        </p:nvSpPr>
        <p:spPr>
          <a:xfrm>
            <a:off x="251521" y="1557338"/>
            <a:ext cx="8640960" cy="4319587"/>
          </a:xfrm>
        </p:spPr>
        <p:txBody>
          <a:bodyPr/>
          <a:lstStyle>
            <a:lvl1pPr>
              <a:defRPr>
                <a:solidFill>
                  <a:srgbClr val="00667F"/>
                </a:solidFill>
              </a:defRPr>
            </a:lvl1pPr>
            <a:lvl2pPr>
              <a:defRPr>
                <a:solidFill>
                  <a:srgbClr val="00667F"/>
                </a:solidFill>
              </a:defRPr>
            </a:lvl2pPr>
            <a:lvl3pPr>
              <a:defRPr>
                <a:solidFill>
                  <a:srgbClr val="00667F"/>
                </a:solidFill>
              </a:defRPr>
            </a:lvl3pPr>
            <a:lvl4pPr>
              <a:defRPr>
                <a:solidFill>
                  <a:srgbClr val="00667F"/>
                </a:solidFill>
              </a:defRPr>
            </a:lvl4pPr>
            <a:lvl5pPr>
              <a:buClr>
                <a:srgbClr val="00667F"/>
              </a:buClr>
              <a:defRPr>
                <a:solidFill>
                  <a:srgbClr val="00667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Rectangle 6"/>
          <p:cNvSpPr>
            <a:spLocks noGrp="1" noChangeArrowheads="1"/>
          </p:cNvSpPr>
          <p:nvPr>
            <p:ph type="sldNum" sz="quarter" idx="12"/>
          </p:nvPr>
        </p:nvSpPr>
        <p:spPr>
          <a:xfrm>
            <a:off x="4029075" y="6337300"/>
            <a:ext cx="1081088" cy="476250"/>
          </a:xfrm>
          <a:prstGeom prst="rect">
            <a:avLst/>
          </a:prstGeom>
          <a:ln/>
        </p:spPr>
        <p:txBody>
          <a:bodyPr/>
          <a:lstStyle>
            <a:lvl1pPr>
              <a:defRPr/>
            </a:lvl1pPr>
          </a:lstStyle>
          <a:p>
            <a:pPr>
              <a:spcBef>
                <a:spcPct val="0"/>
              </a:spcBef>
            </a:pPr>
            <a:fld id="{2BF44C26-6B14-4D6E-9016-C204D8DCB9E4}" type="slidenum">
              <a:rPr lang="en-GB">
                <a:solidFill>
                  <a:srgbClr val="000000"/>
                </a:solidFill>
                <a:latin typeface="Arial" pitchFamily="34" charset="0"/>
                <a:ea typeface="ＭＳ Ｐゴシック"/>
              </a:rPr>
              <a:pPr>
                <a:spcBef>
                  <a:spcPct val="0"/>
                </a:spcBef>
              </a:pPr>
              <a:t>‹#›</a:t>
            </a:fld>
            <a:endParaRPr lang="en-GB" dirty="0">
              <a:solidFill>
                <a:srgbClr val="000000"/>
              </a:solidFill>
              <a:latin typeface="Arial" pitchFamily="34" charset="0"/>
              <a:ea typeface="ＭＳ Ｐゴシック"/>
            </a:endParaRPr>
          </a:p>
        </p:txBody>
      </p:sp>
    </p:spTree>
    <p:extLst>
      <p:ext uri="{BB962C8B-B14F-4D97-AF65-F5344CB8AC3E}">
        <p14:creationId xmlns:p14="http://schemas.microsoft.com/office/powerpoint/2010/main" val="40747906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228600" indent="-457200">
              <a:defRPr sz="2800">
                <a:latin typeface="Calibri" panose="020F0502020204030204" pitchFamily="34" charset="0"/>
              </a:defRPr>
            </a:lvl1pPr>
            <a:lvl2pPr>
              <a:defRPr sz="2400">
                <a:solidFill>
                  <a:srgbClr val="3C4F82"/>
                </a:solidFill>
                <a:latin typeface="Calibri" panose="020F0502020204030204" pitchFamily="34" charset="0"/>
              </a:defRPr>
            </a:lvl2pPr>
            <a:lvl3pPr>
              <a:defRPr sz="2000">
                <a:solidFill>
                  <a:srgbClr val="3C4F82"/>
                </a:solidFill>
                <a:latin typeface="Calibri" panose="020F0502020204030204" pitchFamily="34" charset="0"/>
              </a:defRPr>
            </a:lvl3pPr>
            <a:lvl4pPr>
              <a:defRPr>
                <a:solidFill>
                  <a:srgbClr val="3C4F82"/>
                </a:solidFill>
                <a:latin typeface="Calibri" panose="020F0502020204030204" pitchFamily="34" charset="0"/>
              </a:defRPr>
            </a:lvl4pPr>
            <a:lvl5pPr marL="1097280" indent="-173736">
              <a:lnSpc>
                <a:spcPct val="95000"/>
              </a:lnSpc>
              <a:spcAft>
                <a:spcPts val="700"/>
              </a:spcAft>
              <a:defRPr sz="1600">
                <a:solidFill>
                  <a:srgbClr val="3C4F82"/>
                </a:solidFill>
                <a:latin typeface="Calibri" panose="020F050202020403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60350" y="228600"/>
            <a:ext cx="8474075" cy="714375"/>
          </a:xfrm>
        </p:spPr>
        <p:txBody>
          <a:bodyPr/>
          <a:lstStyle/>
          <a:p>
            <a:r>
              <a:rPr lang="en-US" smtClean="0"/>
              <a:t>Click to edit Master title style</a:t>
            </a:r>
            <a:endParaRPr lang="en-US" dirty="0"/>
          </a:p>
        </p:txBody>
      </p:sp>
      <p:sp>
        <p:nvSpPr>
          <p:cNvPr id="3" name="Text Placeholder 2"/>
          <p:cNvSpPr>
            <a:spLocks noGrp="1"/>
          </p:cNvSpPr>
          <p:nvPr>
            <p:ph type="body" sz="half" idx="1"/>
          </p:nvPr>
        </p:nvSpPr>
        <p:spPr>
          <a:xfrm>
            <a:off x="304800" y="1143000"/>
            <a:ext cx="4151313" cy="4953000"/>
          </a:xfrm>
        </p:spPr>
        <p:txBody>
          <a:bodyPr/>
          <a:lstStyle>
            <a:lvl5pPr marL="1097280" indent="-173736">
              <a:lnSpc>
                <a:spcPct val="95000"/>
              </a:lnSpc>
              <a:spcAft>
                <a:spcPts val="700"/>
              </a:spcAft>
              <a:defRPr sz="1600">
                <a:solidFill>
                  <a:srgbClr val="3C4F82"/>
                </a:solidFill>
                <a:latin typeface="Calibri" panose="020F050202020403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08513" y="1143000"/>
            <a:ext cx="4151312" cy="4953000"/>
          </a:xfrm>
        </p:spPr>
        <p:txBody>
          <a:bodyPr/>
          <a:lstStyle>
            <a:lvl5pPr marL="1097280" indent="-173736">
              <a:lnSpc>
                <a:spcPct val="95000"/>
              </a:lnSpc>
              <a:spcAft>
                <a:spcPts val="700"/>
              </a:spcAft>
              <a:defRPr sz="1600">
                <a:solidFill>
                  <a:srgbClr val="3C4F82"/>
                </a:solidFill>
                <a:latin typeface="Calibri" panose="020F050202020403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a:xfrm>
            <a:off x="260350" y="228600"/>
            <a:ext cx="8474075" cy="714375"/>
          </a:xfrm>
        </p:spPr>
        <p:txBody>
          <a:bodyPr/>
          <a:lstStyle/>
          <a:p>
            <a:r>
              <a:rPr lang="en-US" smtClean="0"/>
              <a:t>Click to edit Master title style</a:t>
            </a:r>
            <a:endParaRPr lang="en-US" dirty="0"/>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
  <p:cSld name="1_Title Slide">
    <p:bg bwMode="gray">
      <p:bgPr>
        <a:solidFill>
          <a:schemeClr val="bg1"/>
        </a:solidFill>
        <a:effectLst/>
      </p:bgPr>
    </p:bg>
    <p:spTree>
      <p:nvGrpSpPr>
        <p:cNvPr id="1" name=""/>
        <p:cNvGrpSpPr/>
        <p:nvPr/>
      </p:nvGrpSpPr>
      <p:grpSpPr>
        <a:xfrm>
          <a:off x="0" y="0"/>
          <a:ext cx="0" cy="0"/>
          <a:chOff x="0" y="0"/>
          <a:chExt cx="0" cy="0"/>
        </a:xfrm>
      </p:grpSpPr>
      <p:pic>
        <p:nvPicPr>
          <p:cNvPr id="3171" name="Picture 99"/>
          <p:cNvPicPr>
            <a:picLocks noChangeAspect="1" noChangeArrowheads="1"/>
          </p:cNvPicPr>
          <p:nvPr/>
        </p:nvPicPr>
        <p:blipFill>
          <a:blip r:embed="rId2" cstate="print"/>
          <a:srcRect l="23288"/>
          <a:stretch>
            <a:fillRect/>
          </a:stretch>
        </p:blipFill>
        <p:spPr bwMode="auto">
          <a:xfrm>
            <a:off x="0" y="0"/>
            <a:ext cx="3200400" cy="6376988"/>
          </a:xfrm>
          <a:prstGeom prst="rect">
            <a:avLst/>
          </a:prstGeom>
          <a:noFill/>
          <a:ln w="6350">
            <a:noFill/>
            <a:miter lim="800000"/>
            <a:headEnd/>
            <a:tailEnd/>
          </a:ln>
          <a:effectLst/>
        </p:spPr>
      </p:pic>
      <p:pic>
        <p:nvPicPr>
          <p:cNvPr id="3172" name="Picture 100"/>
          <p:cNvPicPr>
            <a:picLocks noChangeAspect="1" noChangeArrowheads="1"/>
          </p:cNvPicPr>
          <p:nvPr/>
        </p:nvPicPr>
        <p:blipFill>
          <a:blip r:embed="rId3" cstate="print"/>
          <a:srcRect/>
          <a:stretch>
            <a:fillRect/>
          </a:stretch>
        </p:blipFill>
        <p:spPr bwMode="auto">
          <a:xfrm>
            <a:off x="3181350" y="304800"/>
            <a:ext cx="1600200" cy="1179513"/>
          </a:xfrm>
          <a:prstGeom prst="rect">
            <a:avLst/>
          </a:prstGeom>
          <a:noFill/>
          <a:ln w="9525">
            <a:noFill/>
            <a:miter lim="800000"/>
            <a:headEnd/>
            <a:tailEnd/>
          </a:ln>
          <a:effectLst/>
        </p:spPr>
      </p:pic>
      <p:sp>
        <p:nvSpPr>
          <p:cNvPr id="3151" name="Rectangle 79"/>
          <p:cNvSpPr>
            <a:spLocks noChangeArrowheads="1"/>
          </p:cNvSpPr>
          <p:nvPr/>
        </p:nvSpPr>
        <p:spPr bwMode="auto">
          <a:xfrm>
            <a:off x="0" y="6400800"/>
            <a:ext cx="9144000" cy="457200"/>
          </a:xfrm>
          <a:prstGeom prst="rect">
            <a:avLst/>
          </a:prstGeom>
          <a:solidFill>
            <a:srgbClr val="DDDDDD"/>
          </a:solidFill>
          <a:ln w="9525">
            <a:noFill/>
            <a:miter lim="800000"/>
            <a:headEnd/>
            <a:tailEnd/>
          </a:ln>
          <a:effectLst/>
        </p:spPr>
        <p:txBody>
          <a:bodyPr wrap="none" lIns="92309" tIns="46154" rIns="92309" bIns="46154" anchor="ctr"/>
          <a:lstStyle/>
          <a:p>
            <a:endParaRPr lang="en-US" dirty="0"/>
          </a:p>
        </p:txBody>
      </p:sp>
      <p:sp>
        <p:nvSpPr>
          <p:cNvPr id="3084" name="Rectangle 12"/>
          <p:cNvSpPr>
            <a:spLocks noGrp="1" noChangeArrowheads="1"/>
          </p:cNvSpPr>
          <p:nvPr>
            <p:ph type="ctrTitle"/>
          </p:nvPr>
        </p:nvSpPr>
        <p:spPr bwMode="white">
          <a:xfrm>
            <a:off x="3200400" y="2209800"/>
            <a:ext cx="5486400" cy="1295400"/>
          </a:xfrm>
        </p:spPr>
        <p:txBody>
          <a:bodyPr lIns="91440" tIns="45720" rIns="91440" bIns="45720" anchor="t"/>
          <a:lstStyle>
            <a:lvl1pPr>
              <a:lnSpc>
                <a:spcPct val="100000"/>
              </a:lnSpc>
              <a:defRPr sz="3600">
                <a:latin typeface="Calibri" panose="020F0502020204030204" pitchFamily="34" charset="0"/>
              </a:defRPr>
            </a:lvl1pPr>
          </a:lstStyle>
          <a:p>
            <a:r>
              <a:rPr lang="en-US" smtClean="0"/>
              <a:t>Click to edit Master title style</a:t>
            </a:r>
            <a:endParaRPr lang="en-US" dirty="0"/>
          </a:p>
        </p:txBody>
      </p:sp>
      <p:sp>
        <p:nvSpPr>
          <p:cNvPr id="3144" name="Rectangle 72"/>
          <p:cNvSpPr>
            <a:spLocks noChangeArrowheads="1"/>
          </p:cNvSpPr>
          <p:nvPr/>
        </p:nvSpPr>
        <p:spPr bwMode="auto">
          <a:xfrm>
            <a:off x="6096000" y="6520820"/>
            <a:ext cx="2895600" cy="261610"/>
          </a:xfrm>
          <a:prstGeom prst="rect">
            <a:avLst/>
          </a:prstGeom>
          <a:noFill/>
          <a:ln w="6350">
            <a:noFill/>
            <a:miter lim="800000"/>
            <a:headEnd/>
            <a:tailEnd/>
          </a:ln>
          <a:effectLst/>
        </p:spPr>
        <p:txBody>
          <a:bodyPr anchor="ctr">
            <a:spAutoFit/>
          </a:bodyPr>
          <a:lstStyle/>
          <a:p>
            <a:pPr marL="177800" indent="-177800" algn="r" eaLnBrk="0" hangingPunct="0">
              <a:lnSpc>
                <a:spcPct val="110000"/>
              </a:lnSpc>
              <a:spcBef>
                <a:spcPct val="0"/>
              </a:spcBef>
            </a:pPr>
            <a:r>
              <a:rPr lang="en-US" b="1" dirty="0"/>
              <a:t>© </a:t>
            </a:r>
            <a:r>
              <a:rPr lang="en-US" b="1" dirty="0" smtClean="0"/>
              <a:t>2014 </a:t>
            </a:r>
            <a:r>
              <a:rPr lang="en-US" b="1" dirty="0"/>
              <a:t>Carnegie Mellon University</a:t>
            </a:r>
          </a:p>
        </p:txBody>
      </p:sp>
      <p:pic>
        <p:nvPicPr>
          <p:cNvPr id="3153" name="Picture 81"/>
          <p:cNvPicPr>
            <a:picLocks noChangeAspect="1" noChangeArrowheads="1"/>
          </p:cNvPicPr>
          <p:nvPr/>
        </p:nvPicPr>
        <p:blipFill>
          <a:blip r:embed="rId4" cstate="print"/>
          <a:srcRect r="1515"/>
          <a:stretch>
            <a:fillRect/>
          </a:stretch>
        </p:blipFill>
        <p:spPr bwMode="auto">
          <a:xfrm>
            <a:off x="76200" y="6459538"/>
            <a:ext cx="4419600" cy="398462"/>
          </a:xfrm>
          <a:prstGeom prst="rect">
            <a:avLst/>
          </a:prstGeom>
          <a:noFill/>
          <a:ln w="9525">
            <a:noFill/>
            <a:miter lim="800000"/>
            <a:headEnd/>
            <a:tailEnd/>
          </a:ln>
          <a:effectLst/>
        </p:spPr>
      </p:pic>
    </p:spTree>
    <p:extLst>
      <p:ext uri="{BB962C8B-B14F-4D97-AF65-F5344CB8AC3E}">
        <p14:creationId xmlns:p14="http://schemas.microsoft.com/office/powerpoint/2010/main" val="446637706"/>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ection Header">
    <p:spTree>
      <p:nvGrpSpPr>
        <p:cNvPr id="1" name=""/>
        <p:cNvGrpSpPr/>
        <p:nvPr/>
      </p:nvGrpSpPr>
      <p:grpSpPr>
        <a:xfrm>
          <a:off x="0" y="0"/>
          <a:ext cx="0" cy="0"/>
          <a:chOff x="0" y="0"/>
          <a:chExt cx="0" cy="0"/>
        </a:xfrm>
      </p:grpSpPr>
      <p:sp>
        <p:nvSpPr>
          <p:cNvPr id="7" name="Rectangle 6"/>
          <p:cNvSpPr/>
          <p:nvPr userDrawn="1"/>
        </p:nvSpPr>
        <p:spPr>
          <a:xfrm>
            <a:off x="0" y="3583838"/>
            <a:ext cx="9159876" cy="327416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0" algn="ctr" defTabSz="914400" eaLnBrk="1" latinLnBrk="0" hangingPunct="1"/>
            <a:endParaRPr lang="en-US" sz="1800" dirty="0"/>
          </a:p>
        </p:txBody>
      </p:sp>
      <p:sp>
        <p:nvSpPr>
          <p:cNvPr id="2" name="Title 1"/>
          <p:cNvSpPr>
            <a:spLocks noGrp="1"/>
          </p:cNvSpPr>
          <p:nvPr>
            <p:ph type="title"/>
          </p:nvPr>
        </p:nvSpPr>
        <p:spPr>
          <a:xfrm>
            <a:off x="256240" y="3828422"/>
            <a:ext cx="8659160" cy="1581779"/>
          </a:xfrm>
        </p:spPr>
        <p:txBody>
          <a:bodyPr tIns="0" bIns="0" anchor="t"/>
          <a:lstStyle>
            <a:lvl1pPr algn="l">
              <a:buNone/>
              <a:defRPr sz="4200" b="1" cap="none" baseline="0">
                <a:ln w="5000" cmpd="sng">
                  <a:solidFill>
                    <a:schemeClr val="accent1">
                      <a:tint val="80000"/>
                      <a:shade val="99000"/>
                      <a:satMod val="500000"/>
                    </a:schemeClr>
                  </a:solidFill>
                  <a:prstDash val="solid"/>
                </a:ln>
                <a:solidFill>
                  <a:schemeClr val="accent5">
                    <a:lumMod val="40000"/>
                    <a:lumOff val="60000"/>
                  </a:schemeClr>
                </a:soli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dirty="0"/>
          </a:p>
        </p:txBody>
      </p:sp>
      <p:pic>
        <p:nvPicPr>
          <p:cNvPr id="8" name="Picture 7"/>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37160" y="862777"/>
            <a:ext cx="2033587" cy="1167802"/>
          </a:xfrm>
          <a:prstGeom prst="rect">
            <a:avLst/>
          </a:prstGeom>
          <a:effectLst/>
        </p:spPr>
      </p:pic>
      <p:sp>
        <p:nvSpPr>
          <p:cNvPr id="5" name="Footer Placeholder 4"/>
          <p:cNvSpPr>
            <a:spLocks noGrp="1"/>
          </p:cNvSpPr>
          <p:nvPr>
            <p:ph type="ftr" sz="quarter" idx="11"/>
          </p:nvPr>
        </p:nvSpPr>
        <p:spPr>
          <a:xfrm>
            <a:off x="584200" y="6601767"/>
            <a:ext cx="3683000" cy="185423"/>
          </a:xfrm>
          <a:prstGeom prst="rect">
            <a:avLst/>
          </a:prstGeom>
        </p:spPr>
        <p:txBody>
          <a:bodyPr/>
          <a:lstStyle/>
          <a:p>
            <a:pPr>
              <a:defRPr/>
            </a:pPr>
            <a:r>
              <a:rPr lang="en-US" dirty="0" smtClean="0"/>
              <a:t>© 2012 Cigital Inc. All Rights Reserved. Proprietary and Confidential.</a:t>
            </a:r>
            <a:endParaRPr lang="en-US" dirty="0"/>
          </a:p>
        </p:txBody>
      </p:sp>
      <p:sp>
        <p:nvSpPr>
          <p:cNvPr id="6" name="Slide Number Placeholder 5"/>
          <p:cNvSpPr>
            <a:spLocks noGrp="1"/>
          </p:cNvSpPr>
          <p:nvPr>
            <p:ph type="sldNum" sz="quarter" idx="12"/>
          </p:nvPr>
        </p:nvSpPr>
        <p:spPr>
          <a:xfrm>
            <a:off x="8153400" y="6601767"/>
            <a:ext cx="762000" cy="185423"/>
          </a:xfrm>
          <a:prstGeom prst="rect">
            <a:avLst/>
          </a:prstGeom>
        </p:spPr>
        <p:txBody>
          <a:bodyPr/>
          <a:lstStyle/>
          <a:p>
            <a:pPr>
              <a:defRPr/>
            </a:pPr>
            <a:fld id="{97DD0CB3-E0EE-AF4D-8302-2DC58153FC68}" type="slidenum">
              <a:rPr lang="en-GB" smtClean="0"/>
              <a:pPr>
                <a:defRPr/>
              </a:pPr>
              <a:t>‹#›</a:t>
            </a:fld>
            <a:endParaRPr lang="en-GB" dirty="0"/>
          </a:p>
        </p:txBody>
      </p:sp>
    </p:spTree>
    <p:extLst>
      <p:ext uri="{BB962C8B-B14F-4D97-AF65-F5344CB8AC3E}">
        <p14:creationId xmlns:p14="http://schemas.microsoft.com/office/powerpoint/2010/main" val="293159993"/>
      </p:ext>
    </p:extLst>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pic>
        <p:nvPicPr>
          <p:cNvPr id="8" name="Picture 2"/>
          <p:cNvPicPr>
            <a:picLocks noChangeAspect="1" noChangeArrowheads="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457200" y="977483"/>
            <a:ext cx="8385175" cy="537051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chemeClr val="accent1"/>
                </a:solidFill>
              </a14:hiddenFill>
            </a:ext>
          </a:extLst>
        </p:spPr>
      </p:pic>
      <p:sp>
        <p:nvSpPr>
          <p:cNvPr id="2" name="Title 1"/>
          <p:cNvSpPr>
            <a:spLocks noGrp="1"/>
          </p:cNvSpPr>
          <p:nvPr>
            <p:ph type="title"/>
          </p:nvPr>
        </p:nvSpPr>
        <p:spPr>
          <a:xfrm>
            <a:off x="457200" y="0"/>
            <a:ext cx="7467600" cy="977483"/>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623221" y="1161164"/>
            <a:ext cx="3985452" cy="5016720"/>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61073" y="1161164"/>
            <a:ext cx="3905222" cy="5016720"/>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pic>
        <p:nvPicPr>
          <p:cNvPr id="9" name="Picture 20" descr="cigital-vert-color-sm"/>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9812" y="6388316"/>
            <a:ext cx="256893" cy="424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Footer Placeholder 6"/>
          <p:cNvSpPr>
            <a:spLocks noGrp="1"/>
          </p:cNvSpPr>
          <p:nvPr>
            <p:ph type="ftr" sz="quarter" idx="11"/>
          </p:nvPr>
        </p:nvSpPr>
        <p:spPr>
          <a:xfrm>
            <a:off x="584200" y="6601767"/>
            <a:ext cx="3683000" cy="185423"/>
          </a:xfrm>
          <a:prstGeom prst="rect">
            <a:avLst/>
          </a:prstGeom>
        </p:spPr>
        <p:txBody>
          <a:bodyPr/>
          <a:lstStyle/>
          <a:p>
            <a:pPr>
              <a:defRPr/>
            </a:pPr>
            <a:r>
              <a:rPr lang="en-US" dirty="0" smtClean="0"/>
              <a:t>© 2012 Cigital Inc. All Rights Reserved. Proprietary and Confidential.</a:t>
            </a:r>
            <a:endParaRPr lang="en-US" dirty="0"/>
          </a:p>
        </p:txBody>
      </p:sp>
      <p:sp>
        <p:nvSpPr>
          <p:cNvPr id="10" name="Slide Number Placeholder 9"/>
          <p:cNvSpPr>
            <a:spLocks noGrp="1"/>
          </p:cNvSpPr>
          <p:nvPr>
            <p:ph type="sldNum" sz="quarter" idx="12"/>
          </p:nvPr>
        </p:nvSpPr>
        <p:spPr>
          <a:xfrm>
            <a:off x="8153400" y="6601767"/>
            <a:ext cx="762000" cy="185423"/>
          </a:xfrm>
          <a:prstGeom prst="rect">
            <a:avLst/>
          </a:prstGeom>
        </p:spPr>
        <p:txBody>
          <a:bodyPr/>
          <a:lstStyle/>
          <a:p>
            <a:pPr>
              <a:defRPr/>
            </a:pPr>
            <a:fld id="{97DD0CB3-E0EE-AF4D-8302-2DC58153FC68}" type="slidenum">
              <a:rPr lang="en-GB" smtClean="0"/>
              <a:pPr>
                <a:defRPr/>
              </a:pPr>
              <a:t>‹#›</a:t>
            </a:fld>
            <a:endParaRPr lang="en-GB" dirty="0"/>
          </a:p>
        </p:txBody>
      </p:sp>
    </p:spTree>
    <p:extLst>
      <p:ext uri="{BB962C8B-B14F-4D97-AF65-F5344CB8AC3E}">
        <p14:creationId xmlns:p14="http://schemas.microsoft.com/office/powerpoint/2010/main" val="9767194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pic>
        <p:nvPicPr>
          <p:cNvPr id="5" name="Picture 20" descr="cigital-vert-color-sm"/>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9812" y="6388316"/>
            <a:ext cx="256893" cy="424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Footer Placeholder 3"/>
          <p:cNvSpPr>
            <a:spLocks noGrp="1"/>
          </p:cNvSpPr>
          <p:nvPr>
            <p:ph type="ftr" sz="quarter" idx="11"/>
          </p:nvPr>
        </p:nvSpPr>
        <p:spPr>
          <a:xfrm>
            <a:off x="584200" y="6601767"/>
            <a:ext cx="3683000" cy="185423"/>
          </a:xfrm>
          <a:prstGeom prst="rect">
            <a:avLst/>
          </a:prstGeom>
        </p:spPr>
        <p:txBody>
          <a:bodyPr/>
          <a:lstStyle/>
          <a:p>
            <a:pPr>
              <a:defRPr/>
            </a:pPr>
            <a:r>
              <a:rPr lang="en-US" dirty="0" smtClean="0"/>
              <a:t>© 2012 Cigital Inc. All Rights Reserved. Proprietary and Confidential.</a:t>
            </a:r>
            <a:endParaRPr lang="en-US" dirty="0"/>
          </a:p>
        </p:txBody>
      </p:sp>
      <p:sp>
        <p:nvSpPr>
          <p:cNvPr id="6" name="Slide Number Placeholder 5"/>
          <p:cNvSpPr>
            <a:spLocks noGrp="1"/>
          </p:cNvSpPr>
          <p:nvPr>
            <p:ph type="sldNum" sz="quarter" idx="12"/>
          </p:nvPr>
        </p:nvSpPr>
        <p:spPr>
          <a:xfrm>
            <a:off x="8153400" y="6601767"/>
            <a:ext cx="762000" cy="185423"/>
          </a:xfrm>
          <a:prstGeom prst="rect">
            <a:avLst/>
          </a:prstGeom>
        </p:spPr>
        <p:txBody>
          <a:bodyPr/>
          <a:lstStyle/>
          <a:p>
            <a:pPr>
              <a:defRPr/>
            </a:pPr>
            <a:fld id="{97DD0CB3-E0EE-AF4D-8302-2DC58153FC68}" type="slidenum">
              <a:rPr lang="en-GB" smtClean="0"/>
              <a:pPr>
                <a:defRPr/>
              </a:pPr>
              <a:t>‹#›</a:t>
            </a:fld>
            <a:endParaRPr lang="en-GB" dirty="0"/>
          </a:p>
        </p:txBody>
      </p:sp>
    </p:spTree>
    <p:extLst>
      <p:ext uri="{BB962C8B-B14F-4D97-AF65-F5344CB8AC3E}">
        <p14:creationId xmlns:p14="http://schemas.microsoft.com/office/powerpoint/2010/main" val="20878963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212850" y="1066800"/>
            <a:ext cx="7772400" cy="614363"/>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35000" y="1719263"/>
            <a:ext cx="3736975"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524375" y="1719263"/>
            <a:ext cx="3738563"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24375" y="3852863"/>
            <a:ext cx="3738563"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sldNum" sz="quarter" idx="10"/>
          </p:nvPr>
        </p:nvSpPr>
        <p:spPr>
          <a:xfrm>
            <a:off x="8153400" y="6601767"/>
            <a:ext cx="762000" cy="185423"/>
          </a:xfrm>
          <a:prstGeom prst="rect">
            <a:avLst/>
          </a:prstGeom>
        </p:spPr>
        <p:txBody>
          <a:bodyPr/>
          <a:lstStyle>
            <a:lvl1pPr>
              <a:defRPr/>
            </a:lvl1pPr>
          </a:lstStyle>
          <a:p>
            <a:pPr>
              <a:defRPr/>
            </a:pPr>
            <a:fld id="{09F1BD77-F664-CF48-B05E-1D32F32451D5}" type="slidenum">
              <a:rPr lang="en-US"/>
              <a:pPr>
                <a:defRPr/>
              </a:pPr>
              <a:t>‹#›</a:t>
            </a:fld>
            <a:endParaRPr lang="en-US" dirty="0"/>
          </a:p>
        </p:txBody>
      </p:sp>
    </p:spTree>
    <p:extLst>
      <p:ext uri="{BB962C8B-B14F-4D97-AF65-F5344CB8AC3E}">
        <p14:creationId xmlns:p14="http://schemas.microsoft.com/office/powerpoint/2010/main" val="1203520275"/>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image" Target="../media/image1.png"/><Relationship Id="rId5" Type="http://schemas.openxmlformats.org/officeDocument/2006/relationships/slideLayout" Target="../slideLayouts/slideLayout14.xml"/><Relationship Id="rId10" Type="http://schemas.openxmlformats.org/officeDocument/2006/relationships/theme" Target="../theme/theme2.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Pr>
        <a:solidFill>
          <a:schemeClr val="bg1"/>
        </a:solidFill>
        <a:effectLst/>
      </p:bgPr>
    </p:bg>
    <p:spTree>
      <p:nvGrpSpPr>
        <p:cNvPr id="1" name=""/>
        <p:cNvGrpSpPr/>
        <p:nvPr/>
      </p:nvGrpSpPr>
      <p:grpSpPr>
        <a:xfrm>
          <a:off x="0" y="0"/>
          <a:ext cx="0" cy="0"/>
          <a:chOff x="0" y="0"/>
          <a:chExt cx="0" cy="0"/>
        </a:xfrm>
      </p:grpSpPr>
      <p:sp>
        <p:nvSpPr>
          <p:cNvPr id="1109" name="Rectangle 85"/>
          <p:cNvSpPr>
            <a:spLocks noChangeArrowheads="1"/>
          </p:cNvSpPr>
          <p:nvPr/>
        </p:nvSpPr>
        <p:spPr bwMode="auto">
          <a:xfrm>
            <a:off x="0" y="6488113"/>
            <a:ext cx="9144000" cy="369887"/>
          </a:xfrm>
          <a:prstGeom prst="rect">
            <a:avLst/>
          </a:prstGeom>
          <a:solidFill>
            <a:srgbClr val="DDDDDD"/>
          </a:solidFill>
          <a:ln w="9525">
            <a:noFill/>
            <a:miter lim="800000"/>
            <a:headEnd/>
            <a:tailEnd/>
          </a:ln>
          <a:effectLst/>
        </p:spPr>
        <p:txBody>
          <a:bodyPr wrap="none" lIns="92309" tIns="46154" rIns="92309" bIns="46154" anchor="ctr"/>
          <a:lstStyle/>
          <a:p>
            <a:endParaRPr lang="en-US" dirty="0"/>
          </a:p>
        </p:txBody>
      </p:sp>
      <p:sp>
        <p:nvSpPr>
          <p:cNvPr id="1034" name="Rectangle 10"/>
          <p:cNvSpPr>
            <a:spLocks noGrp="1" noChangeArrowheads="1"/>
          </p:cNvSpPr>
          <p:nvPr>
            <p:ph type="title"/>
          </p:nvPr>
        </p:nvSpPr>
        <p:spPr bwMode="auto">
          <a:xfrm>
            <a:off x="260350" y="228600"/>
            <a:ext cx="8474075" cy="71437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1107" name="Rectangle 83"/>
          <p:cNvSpPr>
            <a:spLocks noChangeArrowheads="1"/>
          </p:cNvSpPr>
          <p:nvPr/>
        </p:nvSpPr>
        <p:spPr bwMode="auto">
          <a:xfrm>
            <a:off x="8558213" y="6581775"/>
            <a:ext cx="323850" cy="228600"/>
          </a:xfrm>
          <a:prstGeom prst="rect">
            <a:avLst/>
          </a:prstGeom>
          <a:noFill/>
          <a:ln w="6350">
            <a:noFill/>
            <a:miter lim="800000"/>
            <a:headEnd/>
            <a:tailEnd/>
          </a:ln>
          <a:effectLst/>
        </p:spPr>
        <p:txBody>
          <a:bodyPr wrap="none" anchor="ctr">
            <a:spAutoFit/>
          </a:bodyPr>
          <a:lstStyle/>
          <a:p>
            <a:pPr algn="ctr" eaLnBrk="0" hangingPunct="0">
              <a:spcBef>
                <a:spcPct val="0"/>
              </a:spcBef>
            </a:pPr>
            <a:fld id="{0FD7C5BF-16EC-496A-AD82-C63A648F61EB}" type="slidenum">
              <a:rPr lang="en-US" sz="900" b="1"/>
              <a:pPr algn="ctr" eaLnBrk="0" hangingPunct="0">
                <a:spcBef>
                  <a:spcPct val="0"/>
                </a:spcBef>
              </a:pPr>
              <a:t>‹#›</a:t>
            </a:fld>
            <a:endParaRPr lang="en-US" sz="900" b="1" dirty="0"/>
          </a:p>
        </p:txBody>
      </p:sp>
      <p:sp>
        <p:nvSpPr>
          <p:cNvPr id="1108" name="Line 84"/>
          <p:cNvSpPr>
            <a:spLocks noChangeShapeType="1"/>
          </p:cNvSpPr>
          <p:nvPr/>
        </p:nvSpPr>
        <p:spPr bwMode="auto">
          <a:xfrm>
            <a:off x="304800" y="977900"/>
            <a:ext cx="84582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1116" name="Picture 92"/>
          <p:cNvPicPr>
            <a:picLocks noChangeAspect="1" noChangeArrowheads="1"/>
          </p:cNvPicPr>
          <p:nvPr/>
        </p:nvPicPr>
        <p:blipFill>
          <a:blip r:embed="rId11" cstate="print"/>
          <a:srcRect t="4584" r="1852"/>
          <a:stretch>
            <a:fillRect/>
          </a:stretch>
        </p:blipFill>
        <p:spPr bwMode="auto">
          <a:xfrm>
            <a:off x="152400" y="6494463"/>
            <a:ext cx="4038600" cy="363537"/>
          </a:xfrm>
          <a:prstGeom prst="rect">
            <a:avLst/>
          </a:prstGeom>
          <a:noFill/>
          <a:ln w="9525">
            <a:noFill/>
            <a:miter lim="800000"/>
            <a:headEnd/>
            <a:tailEnd/>
          </a:ln>
          <a:effectLst/>
        </p:spPr>
      </p:pic>
      <p:sp>
        <p:nvSpPr>
          <p:cNvPr id="1119" name="Rectangle 95"/>
          <p:cNvSpPr>
            <a:spLocks noGrp="1" noChangeArrowheads="1"/>
          </p:cNvSpPr>
          <p:nvPr>
            <p:ph type="body" idx="1"/>
          </p:nvPr>
        </p:nvSpPr>
        <p:spPr bwMode="gray">
          <a:xfrm>
            <a:off x="304800" y="1143000"/>
            <a:ext cx="8455025" cy="49530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62" r:id="rId5"/>
    <p:sldLayoutId id="2147483664" r:id="rId6"/>
    <p:sldLayoutId id="2147483665" r:id="rId7"/>
    <p:sldLayoutId id="2147483666" r:id="rId8"/>
    <p:sldLayoutId id="2147483667" r:id="rId9"/>
  </p:sldLayoutIdLst>
  <p:transition/>
  <p:txStyles>
    <p:titleStyle>
      <a:lvl1pPr algn="l" rtl="0" eaLnBrk="1" fontAlgn="base" hangingPunct="1">
        <a:lnSpc>
          <a:spcPct val="80000"/>
        </a:lnSpc>
        <a:spcBef>
          <a:spcPct val="0"/>
        </a:spcBef>
        <a:spcAft>
          <a:spcPct val="0"/>
        </a:spcAft>
        <a:defRPr sz="3200" b="1">
          <a:solidFill>
            <a:schemeClr val="tx1"/>
          </a:solidFill>
          <a:latin typeface="Calibri" panose="020F0502020204030204" pitchFamily="34" charset="0"/>
          <a:ea typeface="+mj-ea"/>
          <a:cs typeface="+mj-cs"/>
        </a:defRPr>
      </a:lvl1pPr>
      <a:lvl2pPr algn="l" rtl="0" eaLnBrk="1" fontAlgn="base" hangingPunct="1">
        <a:lnSpc>
          <a:spcPct val="80000"/>
        </a:lnSpc>
        <a:spcBef>
          <a:spcPct val="0"/>
        </a:spcBef>
        <a:spcAft>
          <a:spcPct val="0"/>
        </a:spcAft>
        <a:defRPr sz="3200" b="1">
          <a:solidFill>
            <a:schemeClr val="tx1"/>
          </a:solidFill>
          <a:latin typeface="Arial" charset="0"/>
        </a:defRPr>
      </a:lvl2pPr>
      <a:lvl3pPr algn="l" rtl="0" eaLnBrk="1" fontAlgn="base" hangingPunct="1">
        <a:lnSpc>
          <a:spcPct val="80000"/>
        </a:lnSpc>
        <a:spcBef>
          <a:spcPct val="0"/>
        </a:spcBef>
        <a:spcAft>
          <a:spcPct val="0"/>
        </a:spcAft>
        <a:defRPr sz="3200" b="1">
          <a:solidFill>
            <a:schemeClr val="tx1"/>
          </a:solidFill>
          <a:latin typeface="Arial" charset="0"/>
        </a:defRPr>
      </a:lvl3pPr>
      <a:lvl4pPr algn="l" rtl="0" eaLnBrk="1" fontAlgn="base" hangingPunct="1">
        <a:lnSpc>
          <a:spcPct val="80000"/>
        </a:lnSpc>
        <a:spcBef>
          <a:spcPct val="0"/>
        </a:spcBef>
        <a:spcAft>
          <a:spcPct val="0"/>
        </a:spcAft>
        <a:defRPr sz="3200" b="1">
          <a:solidFill>
            <a:schemeClr val="tx1"/>
          </a:solidFill>
          <a:latin typeface="Arial" charset="0"/>
        </a:defRPr>
      </a:lvl4pPr>
      <a:lvl5pPr algn="l" rtl="0" eaLnBrk="1" fontAlgn="base" hangingPunct="1">
        <a:lnSpc>
          <a:spcPct val="80000"/>
        </a:lnSpc>
        <a:spcBef>
          <a:spcPct val="0"/>
        </a:spcBef>
        <a:spcAft>
          <a:spcPct val="0"/>
        </a:spcAft>
        <a:defRPr sz="3200" b="1">
          <a:solidFill>
            <a:schemeClr val="tx1"/>
          </a:solidFill>
          <a:latin typeface="Arial" charset="0"/>
        </a:defRPr>
      </a:lvl5pPr>
      <a:lvl6pPr marL="457200" algn="l" rtl="0" eaLnBrk="1" fontAlgn="base" hangingPunct="1">
        <a:lnSpc>
          <a:spcPct val="80000"/>
        </a:lnSpc>
        <a:spcBef>
          <a:spcPct val="0"/>
        </a:spcBef>
        <a:spcAft>
          <a:spcPct val="0"/>
        </a:spcAft>
        <a:defRPr sz="3200" b="1">
          <a:solidFill>
            <a:schemeClr val="tx1"/>
          </a:solidFill>
          <a:latin typeface="Arial" charset="0"/>
        </a:defRPr>
      </a:lvl6pPr>
      <a:lvl7pPr marL="914400" algn="l" rtl="0" eaLnBrk="1" fontAlgn="base" hangingPunct="1">
        <a:lnSpc>
          <a:spcPct val="80000"/>
        </a:lnSpc>
        <a:spcBef>
          <a:spcPct val="0"/>
        </a:spcBef>
        <a:spcAft>
          <a:spcPct val="0"/>
        </a:spcAft>
        <a:defRPr sz="3200" b="1">
          <a:solidFill>
            <a:schemeClr val="tx1"/>
          </a:solidFill>
          <a:latin typeface="Arial" charset="0"/>
        </a:defRPr>
      </a:lvl7pPr>
      <a:lvl8pPr marL="1371600" algn="l" rtl="0" eaLnBrk="1" fontAlgn="base" hangingPunct="1">
        <a:lnSpc>
          <a:spcPct val="80000"/>
        </a:lnSpc>
        <a:spcBef>
          <a:spcPct val="0"/>
        </a:spcBef>
        <a:spcAft>
          <a:spcPct val="0"/>
        </a:spcAft>
        <a:defRPr sz="3200" b="1">
          <a:solidFill>
            <a:schemeClr val="tx1"/>
          </a:solidFill>
          <a:latin typeface="Arial" charset="0"/>
        </a:defRPr>
      </a:lvl8pPr>
      <a:lvl9pPr marL="1828800" algn="l" rtl="0" eaLnBrk="1" fontAlgn="base" hangingPunct="1">
        <a:lnSpc>
          <a:spcPct val="80000"/>
        </a:lnSpc>
        <a:spcBef>
          <a:spcPct val="0"/>
        </a:spcBef>
        <a:spcAft>
          <a:spcPct val="0"/>
        </a:spcAft>
        <a:defRPr sz="3200" b="1">
          <a:solidFill>
            <a:schemeClr val="tx1"/>
          </a:solidFill>
          <a:latin typeface="Arial" charset="0"/>
        </a:defRPr>
      </a:lvl9pPr>
    </p:titleStyle>
    <p:bodyStyle>
      <a:lvl1pPr marL="283464" indent="-173736" algn="l" rtl="0" eaLnBrk="1" fontAlgn="base" hangingPunct="1">
        <a:lnSpc>
          <a:spcPct val="98000"/>
        </a:lnSpc>
        <a:spcBef>
          <a:spcPts val="0"/>
        </a:spcBef>
        <a:spcAft>
          <a:spcPts val="700"/>
        </a:spcAft>
        <a:buSzPct val="70000"/>
        <a:defRPr sz="2800">
          <a:solidFill>
            <a:schemeClr val="tx1"/>
          </a:solidFill>
          <a:latin typeface="Calibri" panose="020F0502020204030204" pitchFamily="34" charset="0"/>
          <a:ea typeface="+mn-ea"/>
          <a:cs typeface="+mn-cs"/>
        </a:defRPr>
      </a:lvl1pPr>
      <a:lvl2pPr marL="457200" indent="-173736" algn="l" rtl="0" eaLnBrk="1" fontAlgn="base" hangingPunct="1">
        <a:lnSpc>
          <a:spcPct val="95000"/>
        </a:lnSpc>
        <a:spcBef>
          <a:spcPts val="0"/>
        </a:spcBef>
        <a:spcAft>
          <a:spcPts val="700"/>
        </a:spcAft>
        <a:buSzPct val="90000"/>
        <a:buFont typeface="Times" pitchFamily="18" charset="0"/>
        <a:buChar char="•"/>
        <a:defRPr sz="2400">
          <a:solidFill>
            <a:srgbClr val="3C4F82"/>
          </a:solidFill>
          <a:latin typeface="Calibri" panose="020F0502020204030204" pitchFamily="34" charset="0"/>
        </a:defRPr>
      </a:lvl2pPr>
      <a:lvl3pPr marL="630936" indent="-173736" algn="l" rtl="0" eaLnBrk="1" fontAlgn="base" hangingPunct="1">
        <a:lnSpc>
          <a:spcPct val="95000"/>
        </a:lnSpc>
        <a:spcBef>
          <a:spcPts val="0"/>
        </a:spcBef>
        <a:spcAft>
          <a:spcPts val="700"/>
        </a:spcAft>
        <a:buSzPct val="70000"/>
        <a:buFont typeface="Times" pitchFamily="18" charset="0"/>
        <a:buChar char="—"/>
        <a:defRPr sz="2000">
          <a:solidFill>
            <a:srgbClr val="3C4F82"/>
          </a:solidFill>
          <a:latin typeface="Calibri" panose="020F0502020204030204" pitchFamily="34" charset="0"/>
        </a:defRPr>
      </a:lvl3pPr>
      <a:lvl4pPr marL="841248" indent="-173736" algn="l" rtl="0" eaLnBrk="1" fontAlgn="base" hangingPunct="1">
        <a:lnSpc>
          <a:spcPct val="95000"/>
        </a:lnSpc>
        <a:spcBef>
          <a:spcPts val="0"/>
        </a:spcBef>
        <a:spcAft>
          <a:spcPts val="700"/>
        </a:spcAft>
        <a:buSzPct val="70000"/>
        <a:buChar char="o"/>
        <a:defRPr>
          <a:solidFill>
            <a:srgbClr val="3C4F82"/>
          </a:solidFill>
          <a:latin typeface="Calibri" panose="020F0502020204030204" pitchFamily="34" charset="0"/>
        </a:defRPr>
      </a:lvl4pPr>
      <a:lvl5pPr marL="22320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5pPr>
      <a:lvl6pPr marL="26892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6pPr>
      <a:lvl7pPr marL="31464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7pPr>
      <a:lvl8pPr marL="36036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8pPr>
      <a:lvl9pPr marL="40608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ltGray">
      <p:bgPr>
        <a:solidFill>
          <a:schemeClr val="bg1"/>
        </a:solidFill>
        <a:effectLst/>
      </p:bgPr>
    </p:bg>
    <p:spTree>
      <p:nvGrpSpPr>
        <p:cNvPr id="1" name=""/>
        <p:cNvGrpSpPr/>
        <p:nvPr/>
      </p:nvGrpSpPr>
      <p:grpSpPr>
        <a:xfrm>
          <a:off x="0" y="0"/>
          <a:ext cx="0" cy="0"/>
          <a:chOff x="0" y="0"/>
          <a:chExt cx="0" cy="0"/>
        </a:xfrm>
      </p:grpSpPr>
      <p:sp>
        <p:nvSpPr>
          <p:cNvPr id="1109" name="Rectangle 85"/>
          <p:cNvSpPr>
            <a:spLocks noChangeArrowheads="1"/>
          </p:cNvSpPr>
          <p:nvPr/>
        </p:nvSpPr>
        <p:spPr bwMode="auto">
          <a:xfrm>
            <a:off x="0" y="6488113"/>
            <a:ext cx="9144000" cy="369887"/>
          </a:xfrm>
          <a:prstGeom prst="rect">
            <a:avLst/>
          </a:prstGeom>
          <a:solidFill>
            <a:srgbClr val="DDDDDD"/>
          </a:solidFill>
          <a:ln w="9525">
            <a:noFill/>
            <a:miter lim="800000"/>
            <a:headEnd/>
            <a:tailEnd/>
          </a:ln>
          <a:effectLst/>
        </p:spPr>
        <p:txBody>
          <a:bodyPr wrap="none" lIns="92309" tIns="46154" rIns="92309" bIns="46154" anchor="ctr"/>
          <a:lstStyle/>
          <a:p>
            <a:pPr>
              <a:spcBef>
                <a:spcPct val="0"/>
              </a:spcBef>
            </a:pPr>
            <a:endParaRPr lang="en-US" dirty="0">
              <a:solidFill>
                <a:srgbClr val="000000"/>
              </a:solidFill>
              <a:latin typeface="Arial" pitchFamily="34" charset="0"/>
              <a:ea typeface="ＭＳ Ｐゴシック"/>
            </a:endParaRPr>
          </a:p>
        </p:txBody>
      </p:sp>
      <p:sp>
        <p:nvSpPr>
          <p:cNvPr id="1034" name="Rectangle 10"/>
          <p:cNvSpPr>
            <a:spLocks noGrp="1" noChangeArrowheads="1"/>
          </p:cNvSpPr>
          <p:nvPr>
            <p:ph type="title"/>
          </p:nvPr>
        </p:nvSpPr>
        <p:spPr bwMode="auto">
          <a:xfrm>
            <a:off x="260350" y="228600"/>
            <a:ext cx="8474075" cy="71437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1107" name="Rectangle 83"/>
          <p:cNvSpPr>
            <a:spLocks noChangeArrowheads="1"/>
          </p:cNvSpPr>
          <p:nvPr/>
        </p:nvSpPr>
        <p:spPr bwMode="auto">
          <a:xfrm>
            <a:off x="8558213" y="6581775"/>
            <a:ext cx="323850" cy="228600"/>
          </a:xfrm>
          <a:prstGeom prst="rect">
            <a:avLst/>
          </a:prstGeom>
          <a:noFill/>
          <a:ln w="6350">
            <a:noFill/>
            <a:miter lim="800000"/>
            <a:headEnd/>
            <a:tailEnd/>
          </a:ln>
          <a:effectLst/>
        </p:spPr>
        <p:txBody>
          <a:bodyPr wrap="none" anchor="ctr">
            <a:spAutoFit/>
          </a:bodyPr>
          <a:lstStyle/>
          <a:p>
            <a:pPr algn="ctr" eaLnBrk="0" hangingPunct="0">
              <a:spcBef>
                <a:spcPct val="0"/>
              </a:spcBef>
            </a:pPr>
            <a:fld id="{0FD7C5BF-16EC-496A-AD82-C63A648F61EB}" type="slidenum">
              <a:rPr lang="en-US" sz="900" b="1">
                <a:solidFill>
                  <a:srgbClr val="000000"/>
                </a:solidFill>
                <a:latin typeface="Arial" pitchFamily="34" charset="0"/>
                <a:ea typeface="ＭＳ Ｐゴシック"/>
              </a:rPr>
              <a:pPr algn="ctr" eaLnBrk="0" hangingPunct="0">
                <a:spcBef>
                  <a:spcPct val="0"/>
                </a:spcBef>
              </a:pPr>
              <a:t>‹#›</a:t>
            </a:fld>
            <a:endParaRPr lang="en-US" sz="900" b="1" dirty="0">
              <a:solidFill>
                <a:srgbClr val="000000"/>
              </a:solidFill>
              <a:latin typeface="Arial" pitchFamily="34" charset="0"/>
              <a:ea typeface="ＭＳ Ｐゴシック"/>
            </a:endParaRPr>
          </a:p>
        </p:txBody>
      </p:sp>
      <p:sp>
        <p:nvSpPr>
          <p:cNvPr id="1108" name="Line 84"/>
          <p:cNvSpPr>
            <a:spLocks noChangeShapeType="1"/>
          </p:cNvSpPr>
          <p:nvPr/>
        </p:nvSpPr>
        <p:spPr bwMode="auto">
          <a:xfrm>
            <a:off x="304800" y="977900"/>
            <a:ext cx="8458200" cy="1588"/>
          </a:xfrm>
          <a:prstGeom prst="line">
            <a:avLst/>
          </a:prstGeom>
          <a:noFill/>
          <a:ln w="12700" cap="rnd">
            <a:solidFill>
              <a:schemeClr val="bg2"/>
            </a:solidFill>
            <a:prstDash val="sysDot"/>
            <a:round/>
            <a:headEnd/>
            <a:tailEnd/>
          </a:ln>
          <a:effectLst/>
        </p:spPr>
        <p:txBody>
          <a:bodyPr wrap="none" lIns="0" tIns="0" anchor="ctr"/>
          <a:lstStyle/>
          <a:p>
            <a:pPr>
              <a:spcBef>
                <a:spcPct val="0"/>
              </a:spcBef>
            </a:pPr>
            <a:endParaRPr lang="en-US" dirty="0">
              <a:solidFill>
                <a:srgbClr val="000000"/>
              </a:solidFill>
              <a:latin typeface="Arial" pitchFamily="34" charset="0"/>
              <a:ea typeface="ＭＳ Ｐゴシック"/>
            </a:endParaRPr>
          </a:p>
        </p:txBody>
      </p:sp>
      <p:pic>
        <p:nvPicPr>
          <p:cNvPr id="1116" name="Picture 92"/>
          <p:cNvPicPr>
            <a:picLocks noChangeAspect="1" noChangeArrowheads="1"/>
          </p:cNvPicPr>
          <p:nvPr/>
        </p:nvPicPr>
        <p:blipFill>
          <a:blip r:embed="rId11" cstate="print"/>
          <a:srcRect t="4584" r="1852"/>
          <a:stretch>
            <a:fillRect/>
          </a:stretch>
        </p:blipFill>
        <p:spPr bwMode="auto">
          <a:xfrm>
            <a:off x="152400" y="6494463"/>
            <a:ext cx="4038600" cy="363537"/>
          </a:xfrm>
          <a:prstGeom prst="rect">
            <a:avLst/>
          </a:prstGeom>
          <a:noFill/>
          <a:ln w="9525">
            <a:noFill/>
            <a:miter lim="800000"/>
            <a:headEnd/>
            <a:tailEnd/>
          </a:ln>
          <a:effectLst/>
        </p:spPr>
      </p:pic>
      <p:sp>
        <p:nvSpPr>
          <p:cNvPr id="1119" name="Rectangle 95"/>
          <p:cNvSpPr>
            <a:spLocks noGrp="1" noChangeArrowheads="1"/>
          </p:cNvSpPr>
          <p:nvPr>
            <p:ph type="body" idx="1"/>
          </p:nvPr>
        </p:nvSpPr>
        <p:spPr bwMode="gray">
          <a:xfrm>
            <a:off x="304800" y="1143000"/>
            <a:ext cx="8455025" cy="49530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8" name="Rectangle 72"/>
          <p:cNvSpPr>
            <a:spLocks noChangeArrowheads="1"/>
          </p:cNvSpPr>
          <p:nvPr userDrawn="1"/>
        </p:nvSpPr>
        <p:spPr bwMode="auto">
          <a:xfrm>
            <a:off x="6096000" y="6602962"/>
            <a:ext cx="2514600" cy="261610"/>
          </a:xfrm>
          <a:prstGeom prst="rect">
            <a:avLst/>
          </a:prstGeom>
          <a:noFill/>
          <a:ln w="6350">
            <a:noFill/>
            <a:miter lim="800000"/>
            <a:headEnd/>
            <a:tailEnd/>
          </a:ln>
          <a:effectLst/>
        </p:spPr>
        <p:txBody>
          <a:bodyPr anchor="ctr">
            <a:spAutoFit/>
          </a:bodyPr>
          <a:lstStyle/>
          <a:p>
            <a:pPr marL="177800" indent="-177800" algn="r" eaLnBrk="0" hangingPunct="0">
              <a:lnSpc>
                <a:spcPct val="110000"/>
              </a:lnSpc>
              <a:spcBef>
                <a:spcPct val="0"/>
              </a:spcBef>
              <a:defRPr/>
            </a:pPr>
            <a:r>
              <a:rPr lang="en-US" b="1" dirty="0">
                <a:solidFill>
                  <a:srgbClr val="000000"/>
                </a:solidFill>
                <a:ea typeface="ＭＳ Ｐゴシック" charset="-128"/>
              </a:rPr>
              <a:t>© </a:t>
            </a:r>
            <a:r>
              <a:rPr lang="en-US" b="1" dirty="0" smtClean="0">
                <a:solidFill>
                  <a:srgbClr val="000000"/>
                </a:solidFill>
                <a:ea typeface="ＭＳ Ｐゴシック" charset="-128"/>
              </a:rPr>
              <a:t>2014 </a:t>
            </a:r>
            <a:r>
              <a:rPr lang="en-US" b="1" dirty="0">
                <a:solidFill>
                  <a:srgbClr val="000000"/>
                </a:solidFill>
                <a:ea typeface="ＭＳ Ｐゴシック" charset="-128"/>
              </a:rPr>
              <a:t>Carnegie Mellon University</a:t>
            </a:r>
          </a:p>
        </p:txBody>
      </p:sp>
    </p:spTree>
    <p:extLst>
      <p:ext uri="{BB962C8B-B14F-4D97-AF65-F5344CB8AC3E}">
        <p14:creationId xmlns:p14="http://schemas.microsoft.com/office/powerpoint/2010/main" val="3810866820"/>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4" r:id="rId5"/>
    <p:sldLayoutId id="2147483675" r:id="rId6"/>
    <p:sldLayoutId id="2147483676" r:id="rId7"/>
    <p:sldLayoutId id="2147483677" r:id="rId8"/>
    <p:sldLayoutId id="2147483678" r:id="rId9"/>
  </p:sldLayoutIdLst>
  <p:transition/>
  <p:txStyles>
    <p:titleStyle>
      <a:lvl1pPr algn="l" rtl="0" eaLnBrk="1" fontAlgn="base" hangingPunct="1">
        <a:lnSpc>
          <a:spcPct val="80000"/>
        </a:lnSpc>
        <a:spcBef>
          <a:spcPct val="0"/>
        </a:spcBef>
        <a:spcAft>
          <a:spcPct val="0"/>
        </a:spcAft>
        <a:defRPr sz="3200" b="1">
          <a:solidFill>
            <a:schemeClr val="tx1"/>
          </a:solidFill>
          <a:latin typeface="Calibri" panose="020F0502020204030204" pitchFamily="34" charset="0"/>
          <a:ea typeface="+mj-ea"/>
          <a:cs typeface="+mj-cs"/>
        </a:defRPr>
      </a:lvl1pPr>
      <a:lvl2pPr algn="l" rtl="0" eaLnBrk="1" fontAlgn="base" hangingPunct="1">
        <a:lnSpc>
          <a:spcPct val="80000"/>
        </a:lnSpc>
        <a:spcBef>
          <a:spcPct val="0"/>
        </a:spcBef>
        <a:spcAft>
          <a:spcPct val="0"/>
        </a:spcAft>
        <a:defRPr sz="3200" b="1">
          <a:solidFill>
            <a:schemeClr val="tx1"/>
          </a:solidFill>
          <a:latin typeface="Arial" charset="0"/>
        </a:defRPr>
      </a:lvl2pPr>
      <a:lvl3pPr algn="l" rtl="0" eaLnBrk="1" fontAlgn="base" hangingPunct="1">
        <a:lnSpc>
          <a:spcPct val="80000"/>
        </a:lnSpc>
        <a:spcBef>
          <a:spcPct val="0"/>
        </a:spcBef>
        <a:spcAft>
          <a:spcPct val="0"/>
        </a:spcAft>
        <a:defRPr sz="3200" b="1">
          <a:solidFill>
            <a:schemeClr val="tx1"/>
          </a:solidFill>
          <a:latin typeface="Arial" charset="0"/>
        </a:defRPr>
      </a:lvl3pPr>
      <a:lvl4pPr algn="l" rtl="0" eaLnBrk="1" fontAlgn="base" hangingPunct="1">
        <a:lnSpc>
          <a:spcPct val="80000"/>
        </a:lnSpc>
        <a:spcBef>
          <a:spcPct val="0"/>
        </a:spcBef>
        <a:spcAft>
          <a:spcPct val="0"/>
        </a:spcAft>
        <a:defRPr sz="3200" b="1">
          <a:solidFill>
            <a:schemeClr val="tx1"/>
          </a:solidFill>
          <a:latin typeface="Arial" charset="0"/>
        </a:defRPr>
      </a:lvl4pPr>
      <a:lvl5pPr algn="l" rtl="0" eaLnBrk="1" fontAlgn="base" hangingPunct="1">
        <a:lnSpc>
          <a:spcPct val="80000"/>
        </a:lnSpc>
        <a:spcBef>
          <a:spcPct val="0"/>
        </a:spcBef>
        <a:spcAft>
          <a:spcPct val="0"/>
        </a:spcAft>
        <a:defRPr sz="3200" b="1">
          <a:solidFill>
            <a:schemeClr val="tx1"/>
          </a:solidFill>
          <a:latin typeface="Arial" charset="0"/>
        </a:defRPr>
      </a:lvl5pPr>
      <a:lvl6pPr marL="457200" algn="l" rtl="0" eaLnBrk="1" fontAlgn="base" hangingPunct="1">
        <a:lnSpc>
          <a:spcPct val="80000"/>
        </a:lnSpc>
        <a:spcBef>
          <a:spcPct val="0"/>
        </a:spcBef>
        <a:spcAft>
          <a:spcPct val="0"/>
        </a:spcAft>
        <a:defRPr sz="3200" b="1">
          <a:solidFill>
            <a:schemeClr val="tx1"/>
          </a:solidFill>
          <a:latin typeface="Arial" charset="0"/>
        </a:defRPr>
      </a:lvl6pPr>
      <a:lvl7pPr marL="914400" algn="l" rtl="0" eaLnBrk="1" fontAlgn="base" hangingPunct="1">
        <a:lnSpc>
          <a:spcPct val="80000"/>
        </a:lnSpc>
        <a:spcBef>
          <a:spcPct val="0"/>
        </a:spcBef>
        <a:spcAft>
          <a:spcPct val="0"/>
        </a:spcAft>
        <a:defRPr sz="3200" b="1">
          <a:solidFill>
            <a:schemeClr val="tx1"/>
          </a:solidFill>
          <a:latin typeface="Arial" charset="0"/>
        </a:defRPr>
      </a:lvl7pPr>
      <a:lvl8pPr marL="1371600" algn="l" rtl="0" eaLnBrk="1" fontAlgn="base" hangingPunct="1">
        <a:lnSpc>
          <a:spcPct val="80000"/>
        </a:lnSpc>
        <a:spcBef>
          <a:spcPct val="0"/>
        </a:spcBef>
        <a:spcAft>
          <a:spcPct val="0"/>
        </a:spcAft>
        <a:defRPr sz="3200" b="1">
          <a:solidFill>
            <a:schemeClr val="tx1"/>
          </a:solidFill>
          <a:latin typeface="Arial" charset="0"/>
        </a:defRPr>
      </a:lvl8pPr>
      <a:lvl9pPr marL="1828800" algn="l" rtl="0" eaLnBrk="1" fontAlgn="base" hangingPunct="1">
        <a:lnSpc>
          <a:spcPct val="80000"/>
        </a:lnSpc>
        <a:spcBef>
          <a:spcPct val="0"/>
        </a:spcBef>
        <a:spcAft>
          <a:spcPct val="0"/>
        </a:spcAft>
        <a:defRPr sz="3200" b="1">
          <a:solidFill>
            <a:schemeClr val="tx1"/>
          </a:solidFill>
          <a:latin typeface="Arial" charset="0"/>
        </a:defRPr>
      </a:lvl9pPr>
    </p:titleStyle>
    <p:bodyStyle>
      <a:lvl1pPr marL="283464" indent="-173736" algn="l" rtl="0" eaLnBrk="1" fontAlgn="base" hangingPunct="1">
        <a:lnSpc>
          <a:spcPct val="98000"/>
        </a:lnSpc>
        <a:spcBef>
          <a:spcPts val="0"/>
        </a:spcBef>
        <a:spcAft>
          <a:spcPts val="700"/>
        </a:spcAft>
        <a:buSzPct val="70000"/>
        <a:defRPr sz="2800">
          <a:solidFill>
            <a:schemeClr val="tx1"/>
          </a:solidFill>
          <a:latin typeface="Calibri" panose="020F0502020204030204" pitchFamily="34" charset="0"/>
          <a:ea typeface="+mn-ea"/>
          <a:cs typeface="+mn-cs"/>
        </a:defRPr>
      </a:lvl1pPr>
      <a:lvl2pPr marL="457200" indent="-173736" algn="l" rtl="0" eaLnBrk="1" fontAlgn="base" hangingPunct="1">
        <a:lnSpc>
          <a:spcPct val="95000"/>
        </a:lnSpc>
        <a:spcBef>
          <a:spcPts val="0"/>
        </a:spcBef>
        <a:spcAft>
          <a:spcPts val="700"/>
        </a:spcAft>
        <a:buSzPct val="90000"/>
        <a:buFont typeface="Times" pitchFamily="18" charset="0"/>
        <a:buChar char="•"/>
        <a:defRPr sz="2400">
          <a:solidFill>
            <a:srgbClr val="3C4F82"/>
          </a:solidFill>
          <a:latin typeface="Calibri" panose="020F0502020204030204" pitchFamily="34" charset="0"/>
        </a:defRPr>
      </a:lvl2pPr>
      <a:lvl3pPr marL="630936" indent="-173736" algn="l" rtl="0" eaLnBrk="1" fontAlgn="base" hangingPunct="1">
        <a:lnSpc>
          <a:spcPct val="95000"/>
        </a:lnSpc>
        <a:spcBef>
          <a:spcPts val="0"/>
        </a:spcBef>
        <a:spcAft>
          <a:spcPts val="700"/>
        </a:spcAft>
        <a:buSzPct val="70000"/>
        <a:buFont typeface="Times" pitchFamily="18" charset="0"/>
        <a:buChar char="—"/>
        <a:defRPr sz="2000">
          <a:solidFill>
            <a:srgbClr val="3C4F82"/>
          </a:solidFill>
          <a:latin typeface="Calibri" panose="020F0502020204030204" pitchFamily="34" charset="0"/>
        </a:defRPr>
      </a:lvl3pPr>
      <a:lvl4pPr marL="841248" indent="-173736" algn="l" rtl="0" eaLnBrk="1" fontAlgn="base" hangingPunct="1">
        <a:lnSpc>
          <a:spcPct val="95000"/>
        </a:lnSpc>
        <a:spcBef>
          <a:spcPts val="0"/>
        </a:spcBef>
        <a:spcAft>
          <a:spcPts val="700"/>
        </a:spcAft>
        <a:buSzPct val="70000"/>
        <a:buChar char="o"/>
        <a:defRPr>
          <a:solidFill>
            <a:srgbClr val="3C4F82"/>
          </a:solidFill>
          <a:latin typeface="Calibri" panose="020F0502020204030204" pitchFamily="34" charset="0"/>
        </a:defRPr>
      </a:lvl4pPr>
      <a:lvl5pPr marL="22320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5pPr>
      <a:lvl6pPr marL="26892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6pPr>
      <a:lvl7pPr marL="31464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7pPr>
      <a:lvl8pPr marL="36036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8pPr>
      <a:lvl9pPr marL="40608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1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11.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11.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5.xml"/><Relationship Id="rId1" Type="http://schemas.openxmlformats.org/officeDocument/2006/relationships/slideLayout" Target="../slideLayouts/slideLayout11.xml"/><Relationship Id="rId4" Type="http://schemas.openxmlformats.org/officeDocument/2006/relationships/image" Target="../media/image28.png"/></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6.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7.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4.xml"/><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5.xml"/><Relationship Id="rId1" Type="http://schemas.openxmlformats.org/officeDocument/2006/relationships/slideLayout" Target="../slideLayouts/slideLayout11.xml"/><Relationship Id="rId4" Type="http://schemas.openxmlformats.org/officeDocument/2006/relationships/image" Target="../media/image37.png"/></Relationships>
</file>

<file path=ppt/slides/_rels/slide36.xml.rels><?xml version="1.0" encoding="UTF-8" standalone="yes"?>
<Relationships xmlns="http://schemas.openxmlformats.org/package/2006/relationships"><Relationship Id="rId3" Type="http://schemas.openxmlformats.org/officeDocument/2006/relationships/hyperlink" Target="http://www.opensamm.org" TargetMode="External"/><Relationship Id="rId2" Type="http://schemas.openxmlformats.org/officeDocument/2006/relationships/notesSlide" Target="../notesSlides/notesSlide36.xml"/><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1.xml"/></Relationships>
</file>

<file path=ppt/slides/_rels/slide3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39.jpeg"/></Relationships>
</file>

<file path=ppt/slides/_rels/slide43.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1.png"/><Relationship Id="rId7" Type="http://schemas.openxmlformats.org/officeDocument/2006/relationships/image" Target="../media/image45.jpeg"/><Relationship Id="rId2" Type="http://schemas.openxmlformats.org/officeDocument/2006/relationships/notesSlide" Target="../notesSlides/notesSlide44.xml"/><Relationship Id="rId1" Type="http://schemas.openxmlformats.org/officeDocument/2006/relationships/slideLayout" Target="../slideLayouts/slideLayout2.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45.xml.rels><?xml version="1.0" encoding="UTF-8" standalone="yes"?>
<Relationships xmlns="http://schemas.openxmlformats.org/package/2006/relationships"><Relationship Id="rId8" Type="http://schemas.openxmlformats.org/officeDocument/2006/relationships/image" Target="../media/image52.jpeg"/><Relationship Id="rId13" Type="http://schemas.openxmlformats.org/officeDocument/2006/relationships/image" Target="../media/image57.png"/><Relationship Id="rId18" Type="http://schemas.openxmlformats.org/officeDocument/2006/relationships/image" Target="../media/image62.jpeg"/><Relationship Id="rId26" Type="http://schemas.openxmlformats.org/officeDocument/2006/relationships/image" Target="../media/image70.jpeg"/><Relationship Id="rId3" Type="http://schemas.openxmlformats.org/officeDocument/2006/relationships/image" Target="../media/image47.png"/><Relationship Id="rId21" Type="http://schemas.openxmlformats.org/officeDocument/2006/relationships/image" Target="../media/image65.jpeg"/><Relationship Id="rId34" Type="http://schemas.openxmlformats.org/officeDocument/2006/relationships/image" Target="../media/image78.jpg"/><Relationship Id="rId7" Type="http://schemas.openxmlformats.org/officeDocument/2006/relationships/image" Target="../media/image51.png"/><Relationship Id="rId12" Type="http://schemas.openxmlformats.org/officeDocument/2006/relationships/image" Target="../media/image56.png"/><Relationship Id="rId17" Type="http://schemas.openxmlformats.org/officeDocument/2006/relationships/image" Target="../media/image61.png"/><Relationship Id="rId25" Type="http://schemas.openxmlformats.org/officeDocument/2006/relationships/image" Target="../media/image69.png"/><Relationship Id="rId33" Type="http://schemas.openxmlformats.org/officeDocument/2006/relationships/image" Target="../media/image77.jpeg"/><Relationship Id="rId2" Type="http://schemas.openxmlformats.org/officeDocument/2006/relationships/notesSlide" Target="../notesSlides/notesSlide45.xml"/><Relationship Id="rId16" Type="http://schemas.openxmlformats.org/officeDocument/2006/relationships/image" Target="../media/image60.png"/><Relationship Id="rId20" Type="http://schemas.openxmlformats.org/officeDocument/2006/relationships/image" Target="../media/image64.png"/><Relationship Id="rId29" Type="http://schemas.openxmlformats.org/officeDocument/2006/relationships/image" Target="../media/image73.png"/><Relationship Id="rId1" Type="http://schemas.openxmlformats.org/officeDocument/2006/relationships/slideLayout" Target="../slideLayouts/slideLayout4.xml"/><Relationship Id="rId6" Type="http://schemas.openxmlformats.org/officeDocument/2006/relationships/image" Target="../media/image50.jpeg"/><Relationship Id="rId11" Type="http://schemas.openxmlformats.org/officeDocument/2006/relationships/image" Target="../media/image55.png"/><Relationship Id="rId24" Type="http://schemas.openxmlformats.org/officeDocument/2006/relationships/image" Target="../media/image68.jpeg"/><Relationship Id="rId32" Type="http://schemas.openxmlformats.org/officeDocument/2006/relationships/image" Target="../media/image76.jpeg"/><Relationship Id="rId5" Type="http://schemas.openxmlformats.org/officeDocument/2006/relationships/image" Target="../media/image49.jpeg"/><Relationship Id="rId15" Type="http://schemas.openxmlformats.org/officeDocument/2006/relationships/image" Target="../media/image59.jpeg"/><Relationship Id="rId23" Type="http://schemas.openxmlformats.org/officeDocument/2006/relationships/image" Target="../media/image67.png"/><Relationship Id="rId28" Type="http://schemas.openxmlformats.org/officeDocument/2006/relationships/image" Target="../media/image72.jpeg"/><Relationship Id="rId10" Type="http://schemas.openxmlformats.org/officeDocument/2006/relationships/image" Target="../media/image54.png"/><Relationship Id="rId19" Type="http://schemas.openxmlformats.org/officeDocument/2006/relationships/image" Target="../media/image63.jpeg"/><Relationship Id="rId31" Type="http://schemas.openxmlformats.org/officeDocument/2006/relationships/image" Target="../media/image75.jpeg"/><Relationship Id="rId4" Type="http://schemas.openxmlformats.org/officeDocument/2006/relationships/image" Target="../media/image48.jpeg"/><Relationship Id="rId9" Type="http://schemas.openxmlformats.org/officeDocument/2006/relationships/image" Target="../media/image53.jpeg"/><Relationship Id="rId14" Type="http://schemas.openxmlformats.org/officeDocument/2006/relationships/image" Target="../media/image58.png"/><Relationship Id="rId22" Type="http://schemas.openxmlformats.org/officeDocument/2006/relationships/image" Target="../media/image66.jpg"/><Relationship Id="rId27" Type="http://schemas.openxmlformats.org/officeDocument/2006/relationships/image" Target="../media/image71.png"/><Relationship Id="rId30" Type="http://schemas.openxmlformats.org/officeDocument/2006/relationships/image" Target="../media/image74.png"/></Relationships>
</file>

<file path=ppt/slides/_rels/slide46.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1.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53.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5.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57.xml"/><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8.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59.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60.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60.xml"/><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61.xml"/><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62.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3" Type="http://schemas.openxmlformats.org/officeDocument/2006/relationships/hyperlink" Target="http://bsimm.com" TargetMode="External"/><Relationship Id="rId2" Type="http://schemas.openxmlformats.org/officeDocument/2006/relationships/notesSlide" Target="../notesSlides/notesSlide63.xml"/><Relationship Id="rId1" Type="http://schemas.openxmlformats.org/officeDocument/2006/relationships/slideLayout" Target="../slideLayouts/slideLayout2.xml"/><Relationship Id="rId4" Type="http://schemas.openxmlformats.org/officeDocument/2006/relationships/image" Target="../media/image90.jpeg"/></Relationships>
</file>

<file path=ppt/slides/_rels/slide6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4.xml"/><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3" Type="http://schemas.openxmlformats.org/officeDocument/2006/relationships/image" Target="../media/image91.jpeg"/><Relationship Id="rId2" Type="http://schemas.openxmlformats.org/officeDocument/2006/relationships/notesSlide" Target="../notesSlides/notesSlide65.xml"/><Relationship Id="rId1" Type="http://schemas.openxmlformats.org/officeDocument/2006/relationships/slideLayout" Target="../slideLayouts/slideLayout4.xml"/><Relationship Id="rId6" Type="http://schemas.openxmlformats.org/officeDocument/2006/relationships/image" Target="../media/image94.png"/><Relationship Id="rId5" Type="http://schemas.openxmlformats.org/officeDocument/2006/relationships/image" Target="../media/image93.jpeg"/><Relationship Id="rId4" Type="http://schemas.openxmlformats.org/officeDocument/2006/relationships/image" Target="../media/image92.png"/></Relationships>
</file>

<file path=ppt/slides/_rels/slide66.xml.rels><?xml version="1.0" encoding="UTF-8" standalone="yes"?>
<Relationships xmlns="http://schemas.openxmlformats.org/package/2006/relationships"><Relationship Id="rId3" Type="http://schemas.openxmlformats.org/officeDocument/2006/relationships/image" Target="../media/image95.jpeg"/><Relationship Id="rId2" Type="http://schemas.openxmlformats.org/officeDocument/2006/relationships/notesSlide" Target="../notesSlides/notesSlide66.xml"/><Relationship Id="rId1" Type="http://schemas.openxmlformats.org/officeDocument/2006/relationships/slideLayout" Target="../slideLayouts/slideLayout4.xml"/><Relationship Id="rId5" Type="http://schemas.openxmlformats.org/officeDocument/2006/relationships/image" Target="../media/image97.jpeg"/><Relationship Id="rId4" Type="http://schemas.openxmlformats.org/officeDocument/2006/relationships/image" Target="../media/image96.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24" name="Rectangle 12"/>
          <p:cNvSpPr>
            <a:spLocks noChangeArrowheads="1"/>
          </p:cNvSpPr>
          <p:nvPr/>
        </p:nvSpPr>
        <p:spPr bwMode="auto">
          <a:xfrm>
            <a:off x="4181475" y="5726113"/>
            <a:ext cx="184150" cy="396875"/>
          </a:xfrm>
          <a:prstGeom prst="rect">
            <a:avLst/>
          </a:prstGeom>
          <a:noFill/>
          <a:ln w="6350">
            <a:noFill/>
            <a:miter lim="800000"/>
            <a:headEnd/>
            <a:tailEnd/>
          </a:ln>
          <a:effectLst/>
        </p:spPr>
        <p:txBody>
          <a:bodyPr wrap="none" anchor="ctr">
            <a:spAutoFit/>
          </a:bodyPr>
          <a:lstStyle/>
          <a:p>
            <a:pPr algn="ctr">
              <a:spcBef>
                <a:spcPct val="50000"/>
              </a:spcBef>
            </a:pPr>
            <a:endParaRPr lang="en-US" sz="2000" dirty="0"/>
          </a:p>
        </p:txBody>
      </p:sp>
      <p:sp>
        <p:nvSpPr>
          <p:cNvPr id="38961" name="Rectangle 49"/>
          <p:cNvSpPr>
            <a:spLocks noGrp="1" noChangeArrowheads="1"/>
          </p:cNvSpPr>
          <p:nvPr>
            <p:ph type="ctrTitle"/>
          </p:nvPr>
        </p:nvSpPr>
        <p:spPr>
          <a:xfrm>
            <a:off x="3352800" y="2895600"/>
            <a:ext cx="5486400" cy="1295400"/>
          </a:xfrm>
        </p:spPr>
        <p:txBody>
          <a:bodyPr/>
          <a:lstStyle/>
          <a:p>
            <a:r>
              <a:rPr lang="en-US" dirty="0" smtClean="0"/>
              <a:t>Assured Software Development 1</a:t>
            </a:r>
            <a:endParaRPr lang="en-US" dirty="0"/>
          </a:p>
        </p:txBody>
      </p:sp>
      <p:sp>
        <p:nvSpPr>
          <p:cNvPr id="4" name="Rectangle 50"/>
          <p:cNvSpPr txBox="1">
            <a:spLocks noChangeArrowheads="1"/>
          </p:cNvSpPr>
          <p:nvPr/>
        </p:nvSpPr>
        <p:spPr>
          <a:xfrm>
            <a:off x="3429000" y="4038600"/>
            <a:ext cx="5486400" cy="457200"/>
          </a:xfrm>
          <a:prstGeom prst="rect">
            <a:avLst/>
          </a:prstGeom>
          <a:ln w="9525"/>
        </p:spPr>
        <p:txBody>
          <a:bodyPr/>
          <a:lstStyle>
            <a:lvl1pPr algn="l" rtl="0" eaLnBrk="1" fontAlgn="base" hangingPunct="1">
              <a:spcBef>
                <a:spcPct val="30000"/>
              </a:spcBef>
              <a:spcAft>
                <a:spcPct val="30000"/>
              </a:spcAft>
              <a:buSzPct val="70000"/>
              <a:defRPr sz="2400">
                <a:solidFill>
                  <a:schemeClr val="tx1"/>
                </a:solidFill>
                <a:latin typeface="+mn-lt"/>
                <a:ea typeface="+mn-ea"/>
                <a:cs typeface="+mn-cs"/>
              </a:defRPr>
            </a:lvl1pPr>
            <a:lvl2pPr marL="741363" indent="-284163" algn="l" rtl="0" eaLnBrk="1" fontAlgn="base" hangingPunct="1">
              <a:spcBef>
                <a:spcPct val="5000"/>
              </a:spcBef>
              <a:spcAft>
                <a:spcPct val="5000"/>
              </a:spcAft>
              <a:buSzPct val="90000"/>
              <a:buFont typeface="Times" pitchFamily="18" charset="0"/>
              <a:buChar char="•"/>
              <a:defRPr sz="2000">
                <a:solidFill>
                  <a:schemeClr val="tx1"/>
                </a:solidFill>
                <a:latin typeface="+mn-lt"/>
              </a:defRPr>
            </a:lvl2pPr>
            <a:lvl3pPr marL="1200150" indent="-285750" algn="l" rtl="0" eaLnBrk="1" fontAlgn="base" hangingPunct="1">
              <a:spcBef>
                <a:spcPct val="10000"/>
              </a:spcBef>
              <a:spcAft>
                <a:spcPct val="10000"/>
              </a:spcAft>
              <a:buSzPct val="70000"/>
              <a:buFont typeface="Times" pitchFamily="18" charset="0"/>
              <a:buChar char="—"/>
              <a:defRPr>
                <a:solidFill>
                  <a:schemeClr val="tx1"/>
                </a:solidFill>
                <a:latin typeface="+mn-lt"/>
              </a:defRPr>
            </a:lvl3pPr>
            <a:lvl4pPr marL="1660525" indent="-284163" algn="l" rtl="0" eaLnBrk="1" fontAlgn="base" hangingPunct="1">
              <a:spcBef>
                <a:spcPct val="5000"/>
              </a:spcBef>
              <a:spcAft>
                <a:spcPct val="0"/>
              </a:spcAft>
              <a:buSzPct val="70000"/>
              <a:buChar char="o"/>
              <a:defRPr>
                <a:solidFill>
                  <a:schemeClr val="tx1"/>
                </a:solidFill>
                <a:latin typeface="+mn-lt"/>
              </a:defRPr>
            </a:lvl4pPr>
            <a:lvl5pPr marL="22320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5pPr>
            <a:lvl6pPr marL="26892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6pPr>
            <a:lvl7pPr marL="31464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7pPr>
            <a:lvl8pPr marL="36036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8pPr>
            <a:lvl9pPr marL="40608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9pPr>
          </a:lstStyle>
          <a:p>
            <a:r>
              <a:rPr lang="en-US" dirty="0" smtClean="0"/>
              <a:t>Course Architect:</a:t>
            </a:r>
            <a:br>
              <a:rPr lang="en-US" dirty="0" smtClean="0"/>
            </a:br>
            <a:r>
              <a:rPr lang="en-US" dirty="0" smtClean="0"/>
              <a:t>Nancy R. Mead</a:t>
            </a:r>
            <a:endParaRPr lang="en-US" kern="0" dirty="0" smtClean="0"/>
          </a:p>
        </p:txBody>
      </p:sp>
      <p:sp>
        <p:nvSpPr>
          <p:cNvPr id="5" name="TextBox 4"/>
          <p:cNvSpPr txBox="1"/>
          <p:nvPr/>
        </p:nvSpPr>
        <p:spPr>
          <a:xfrm>
            <a:off x="3505200" y="4876800"/>
            <a:ext cx="3962400" cy="246221"/>
          </a:xfrm>
          <a:prstGeom prst="rect">
            <a:avLst/>
          </a:prstGeom>
          <a:noFill/>
        </p:spPr>
        <p:txBody>
          <a:bodyPr wrap="square" rtlCol="0">
            <a:spAutoFit/>
          </a:bodyPr>
          <a:lstStyle/>
          <a:p>
            <a:r>
              <a:rPr lang="en-US" sz="1000" kern="1200" dirty="0" smtClean="0">
                <a:solidFill>
                  <a:schemeClr val="tx1"/>
                </a:solidFill>
                <a:latin typeface="Arial" charset="0"/>
                <a:ea typeface="ＭＳ Ｐゴシック" pitchFamily="1" charset="-128"/>
                <a:cs typeface="+mn-cs"/>
              </a:rPr>
              <a:t>This material was created with support and funding from </a:t>
            </a:r>
            <a:endParaRPr lang="en-US" sz="14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21075" y="5142100"/>
            <a:ext cx="1320800" cy="980888"/>
          </a:xfrm>
          <a:prstGeom prst="rect">
            <a:avLst/>
          </a:prstGeom>
        </p:spPr>
      </p:pic>
    </p:spTree>
    <p:extLst>
      <p:ext uri="{BB962C8B-B14F-4D97-AF65-F5344CB8AC3E}">
        <p14:creationId xmlns:p14="http://schemas.microsoft.com/office/powerpoint/2010/main" val="4247756667"/>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Grp="1" noChangeArrowheads="1"/>
          </p:cNvSpPr>
          <p:nvPr>
            <p:ph type="title"/>
          </p:nvPr>
        </p:nvSpPr>
        <p:spPr/>
        <p:txBody>
          <a:bodyPr/>
          <a:lstStyle/>
          <a:p>
            <a:r>
              <a:rPr lang="en-US" dirty="0" smtClean="0"/>
              <a:t>CLASP</a:t>
            </a:r>
          </a:p>
        </p:txBody>
      </p:sp>
      <p:sp>
        <p:nvSpPr>
          <p:cNvPr id="19458" name="Rectangle 2"/>
          <p:cNvSpPr>
            <a:spLocks noGrp="1" noChangeArrowheads="1"/>
          </p:cNvSpPr>
          <p:nvPr>
            <p:ph idx="1"/>
          </p:nvPr>
        </p:nvSpPr>
        <p:spPr/>
        <p:txBody>
          <a:bodyPr/>
          <a:lstStyle/>
          <a:p>
            <a:r>
              <a:rPr lang="en-US" dirty="0" smtClean="0"/>
              <a:t>Comprehensive, Lightweight Application Security Process</a:t>
            </a:r>
          </a:p>
          <a:p>
            <a:pPr lvl="1"/>
            <a:r>
              <a:rPr lang="en-US" dirty="0" smtClean="0"/>
              <a:t>Centered around 7 AppSec Best Practices</a:t>
            </a:r>
          </a:p>
          <a:p>
            <a:pPr lvl="1"/>
            <a:r>
              <a:rPr lang="en-US" dirty="0" smtClean="0"/>
              <a:t>Cover the entire software lifecycle (not just development)</a:t>
            </a:r>
          </a:p>
          <a:p>
            <a:r>
              <a:rPr lang="en-US" dirty="0" smtClean="0"/>
              <a:t>Adaptable to any development process</a:t>
            </a:r>
          </a:p>
          <a:p>
            <a:pPr lvl="1"/>
            <a:r>
              <a:rPr lang="en-US" dirty="0" smtClean="0"/>
              <a:t>Defines roles across the SDLC</a:t>
            </a:r>
          </a:p>
          <a:p>
            <a:pPr lvl="1"/>
            <a:r>
              <a:rPr lang="en-US" dirty="0" smtClean="0"/>
              <a:t>24 role-based process components</a:t>
            </a:r>
          </a:p>
          <a:p>
            <a:pPr lvl="1"/>
            <a:r>
              <a:rPr lang="en-US" dirty="0" smtClean="0"/>
              <a:t>Start small and dial-in to your needs</a:t>
            </a:r>
            <a:endParaRPr lang="en-US" dirty="0"/>
          </a:p>
        </p:txBody>
      </p:sp>
      <p:pic>
        <p:nvPicPr>
          <p:cNvPr id="19459" name="Picture 3"/>
          <p:cNvPicPr>
            <a:picLocks noChangeAspect="1" noChangeArrowheads="1"/>
          </p:cNvPicPr>
          <p:nvPr/>
        </p:nvPicPr>
        <p:blipFill>
          <a:blip r:embed="rId3"/>
          <a:srcRect/>
          <a:stretch>
            <a:fillRect/>
          </a:stretch>
        </p:blipFill>
        <p:spPr bwMode="auto">
          <a:xfrm>
            <a:off x="5562600" y="3505200"/>
            <a:ext cx="2771552" cy="1785938"/>
          </a:xfrm>
          <a:prstGeom prst="rect">
            <a:avLst/>
          </a:prstGeom>
          <a:noFill/>
          <a:ln>
            <a:noFill/>
          </a:ln>
          <a:effectLst>
            <a:outerShdw blurRad="952500" algn="ctr" rotWithShape="0">
              <a:schemeClr val="bg2">
                <a:alpha val="75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extLst>
      <p:ext uri="{BB962C8B-B14F-4D97-AF65-F5344CB8AC3E}">
        <p14:creationId xmlns:p14="http://schemas.microsoft.com/office/powerpoint/2010/main" val="3728358238"/>
      </p:ext>
    </p:extLst>
  </p:cSld>
  <p:clrMapOvr>
    <a:masterClrMapping/>
  </p:clrMapOvr>
  <p:transition spd="slow">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Grp="1" noChangeArrowheads="1"/>
          </p:cNvSpPr>
          <p:nvPr>
            <p:ph type="title"/>
          </p:nvPr>
        </p:nvSpPr>
        <p:spPr/>
        <p:txBody>
          <a:bodyPr/>
          <a:lstStyle/>
          <a:p>
            <a:r>
              <a:rPr lang="en-US" dirty="0" smtClean="0"/>
              <a:t>Microsoft SDL</a:t>
            </a:r>
          </a:p>
        </p:txBody>
      </p:sp>
      <p:sp>
        <p:nvSpPr>
          <p:cNvPr id="20482" name="Rectangle 2"/>
          <p:cNvSpPr>
            <a:spLocks noGrp="1" noChangeArrowheads="1"/>
          </p:cNvSpPr>
          <p:nvPr>
            <p:ph idx="1"/>
          </p:nvPr>
        </p:nvSpPr>
        <p:spPr/>
        <p:txBody>
          <a:bodyPr/>
          <a:lstStyle/>
          <a:p>
            <a:r>
              <a:rPr lang="en-US" dirty="0" smtClean="0"/>
              <a:t>Built internally for MS software</a:t>
            </a:r>
          </a:p>
          <a:p>
            <a:r>
              <a:rPr lang="en-US" dirty="0" smtClean="0"/>
              <a:t>Extended and made public for others</a:t>
            </a:r>
          </a:p>
          <a:p>
            <a:r>
              <a:rPr lang="en-US" dirty="0" smtClean="0"/>
              <a:t>MS-only versions since public release</a:t>
            </a:r>
          </a:p>
        </p:txBody>
      </p:sp>
      <p:pic>
        <p:nvPicPr>
          <p:cNvPr id="20483" name="Picture 3"/>
          <p:cNvPicPr>
            <a:picLocks noChangeAspect="1" noChangeArrowheads="1"/>
          </p:cNvPicPr>
          <p:nvPr/>
        </p:nvPicPr>
        <p:blipFill>
          <a:blip r:embed="rId3"/>
          <a:srcRect/>
          <a:stretch>
            <a:fillRect/>
          </a:stretch>
        </p:blipFill>
        <p:spPr bwMode="auto">
          <a:xfrm>
            <a:off x="304800" y="3200400"/>
            <a:ext cx="5956102" cy="2662163"/>
          </a:xfrm>
          <a:prstGeom prst="rect">
            <a:avLst/>
          </a:prstGeom>
          <a:noFill/>
          <a:ln>
            <a:noFill/>
          </a:ln>
          <a:effectLst>
            <a:outerShdw blurRad="952500" algn="ctr" rotWithShape="0">
              <a:schemeClr val="bg2">
                <a:alpha val="75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20484" name="Picture 4"/>
          <p:cNvPicPr>
            <a:picLocks noChangeAspect="1" noChangeArrowheads="1"/>
          </p:cNvPicPr>
          <p:nvPr/>
        </p:nvPicPr>
        <p:blipFill>
          <a:blip r:embed="rId4"/>
          <a:srcRect/>
          <a:stretch>
            <a:fillRect/>
          </a:stretch>
        </p:blipFill>
        <p:spPr bwMode="auto">
          <a:xfrm>
            <a:off x="6537723" y="3474988"/>
            <a:ext cx="1732359" cy="2101825"/>
          </a:xfrm>
          <a:prstGeom prst="rect">
            <a:avLst/>
          </a:prstGeom>
          <a:noFill/>
          <a:ln>
            <a:noFill/>
          </a:ln>
          <a:effectLst>
            <a:outerShdw blurRad="952500" algn="ctr" rotWithShape="0">
              <a:schemeClr val="bg2">
                <a:alpha val="75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extLst>
      <p:ext uri="{BB962C8B-B14F-4D97-AF65-F5344CB8AC3E}">
        <p14:creationId xmlns:p14="http://schemas.microsoft.com/office/powerpoint/2010/main" val="435884312"/>
      </p:ext>
    </p:extLst>
  </p:cSld>
  <p:clrMapOvr>
    <a:masterClrMapping/>
  </p:clrMapOvr>
  <p:transition spd="slow">
    <p:pull/>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Grp="1" noChangeArrowheads="1"/>
          </p:cNvSpPr>
          <p:nvPr>
            <p:ph type="title"/>
          </p:nvPr>
        </p:nvSpPr>
        <p:spPr/>
        <p:txBody>
          <a:bodyPr/>
          <a:lstStyle/>
          <a:p>
            <a:r>
              <a:rPr lang="en-US" dirty="0" smtClean="0"/>
              <a:t>Touchpoints</a:t>
            </a:r>
          </a:p>
        </p:txBody>
      </p:sp>
      <p:sp>
        <p:nvSpPr>
          <p:cNvPr id="21506" name="Rectangle 2"/>
          <p:cNvSpPr>
            <a:spLocks noGrp="1" noChangeArrowheads="1"/>
          </p:cNvSpPr>
          <p:nvPr>
            <p:ph idx="1"/>
          </p:nvPr>
        </p:nvSpPr>
        <p:spPr/>
        <p:txBody>
          <a:bodyPr/>
          <a:lstStyle/>
          <a:p>
            <a:r>
              <a:rPr lang="en-US" altLang="en-US" dirty="0" smtClean="0"/>
              <a:t>Gary McGraw</a:t>
            </a:r>
            <a:r>
              <a:rPr lang="ja-JP" altLang="en-US" smtClean="0"/>
              <a:t>’</a:t>
            </a:r>
            <a:r>
              <a:rPr lang="en-US" altLang="ja-JP" dirty="0" smtClean="0"/>
              <a:t>s and Cigital</a:t>
            </a:r>
            <a:r>
              <a:rPr lang="ja-JP" altLang="en-US" smtClean="0"/>
              <a:t>’</a:t>
            </a:r>
            <a:r>
              <a:rPr lang="en-US" altLang="ja-JP" dirty="0" smtClean="0"/>
              <a:t>s model</a:t>
            </a:r>
            <a:endParaRPr lang="en-US" altLang="en-US" dirty="0" smtClean="0"/>
          </a:p>
        </p:txBody>
      </p:sp>
      <p:pic>
        <p:nvPicPr>
          <p:cNvPr id="21507" name="Picture 3"/>
          <p:cNvPicPr>
            <a:picLocks noChangeAspect="1" noChangeArrowheads="1"/>
          </p:cNvPicPr>
          <p:nvPr/>
        </p:nvPicPr>
        <p:blipFill>
          <a:blip r:embed="rId3"/>
          <a:srcRect/>
          <a:stretch>
            <a:fillRect/>
          </a:stretch>
        </p:blipFill>
        <p:spPr bwMode="auto">
          <a:xfrm>
            <a:off x="609600" y="2811661"/>
            <a:ext cx="1500188" cy="1982391"/>
          </a:xfrm>
          <a:prstGeom prst="rect">
            <a:avLst/>
          </a:prstGeom>
          <a:noFill/>
          <a:ln>
            <a:noFill/>
          </a:ln>
          <a:effectLst>
            <a:outerShdw blurRad="952500" algn="ctr" rotWithShape="0">
              <a:schemeClr val="bg2">
                <a:alpha val="75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21508" name="Picture 4"/>
          <p:cNvPicPr>
            <a:picLocks noChangeAspect="1" noChangeArrowheads="1"/>
          </p:cNvPicPr>
          <p:nvPr/>
        </p:nvPicPr>
        <p:blipFill>
          <a:blip r:embed="rId4"/>
          <a:srcRect/>
          <a:stretch>
            <a:fillRect/>
          </a:stretch>
        </p:blipFill>
        <p:spPr bwMode="auto">
          <a:xfrm>
            <a:off x="2488184" y="1981200"/>
            <a:ext cx="5939358" cy="3643313"/>
          </a:xfrm>
          <a:prstGeom prst="rect">
            <a:avLst/>
          </a:prstGeom>
          <a:noFill/>
          <a:ln>
            <a:noFill/>
          </a:ln>
          <a:effectLst>
            <a:outerShdw blurRad="952500" algn="ctr" rotWithShape="0">
              <a:schemeClr val="bg2">
                <a:alpha val="75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extLst>
      <p:ext uri="{BB962C8B-B14F-4D97-AF65-F5344CB8AC3E}">
        <p14:creationId xmlns:p14="http://schemas.microsoft.com/office/powerpoint/2010/main" val="3735490634"/>
      </p:ext>
    </p:extLst>
  </p:cSld>
  <p:clrMapOvr>
    <a:masterClrMapping/>
  </p:clrMapOvr>
  <p:transition spd="slow">
    <p:pull/>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Grp="1" noChangeArrowheads="1"/>
          </p:cNvSpPr>
          <p:nvPr>
            <p:ph type="title"/>
          </p:nvPr>
        </p:nvSpPr>
        <p:spPr/>
        <p:txBody>
          <a:bodyPr/>
          <a:lstStyle/>
          <a:p>
            <a:r>
              <a:rPr lang="en-US" dirty="0" smtClean="0"/>
              <a:t>Lessons Learned</a:t>
            </a:r>
          </a:p>
        </p:txBody>
      </p:sp>
      <p:sp>
        <p:nvSpPr>
          <p:cNvPr id="22530" name="Rectangle 2"/>
          <p:cNvSpPr>
            <a:spLocks noGrp="1" noChangeArrowheads="1"/>
          </p:cNvSpPr>
          <p:nvPr>
            <p:ph idx="1"/>
          </p:nvPr>
        </p:nvSpPr>
        <p:spPr/>
        <p:txBody>
          <a:bodyPr/>
          <a:lstStyle/>
          <a:p>
            <a:r>
              <a:rPr lang="en-US" dirty="0" smtClean="0"/>
              <a:t>Microsoft SDL</a:t>
            </a:r>
          </a:p>
          <a:p>
            <a:pPr lvl="1"/>
            <a:r>
              <a:rPr lang="en-US" dirty="0" smtClean="0"/>
              <a:t>Heavyweight, good for large ISVs</a:t>
            </a:r>
          </a:p>
          <a:p>
            <a:r>
              <a:rPr lang="en-US" dirty="0" smtClean="0"/>
              <a:t>Touchpoints</a:t>
            </a:r>
          </a:p>
          <a:p>
            <a:pPr lvl="1"/>
            <a:r>
              <a:rPr lang="en-US" dirty="0" smtClean="0"/>
              <a:t>High-level, not enough details to execute against</a:t>
            </a:r>
          </a:p>
          <a:p>
            <a:r>
              <a:rPr lang="en-US" dirty="0" smtClean="0"/>
              <a:t>CLASP</a:t>
            </a:r>
          </a:p>
          <a:p>
            <a:pPr lvl="1"/>
            <a:r>
              <a:rPr lang="en-US" dirty="0" smtClean="0"/>
              <a:t>Large collection of activities, but no priority ordering</a:t>
            </a:r>
          </a:p>
          <a:p>
            <a:r>
              <a:rPr lang="en-US" dirty="0" smtClean="0"/>
              <a:t>ALL: Good for experts to use as a guide, but hard for non-security folks to use off the shelf</a:t>
            </a:r>
            <a:endParaRPr lang="en-US" dirty="0"/>
          </a:p>
        </p:txBody>
      </p:sp>
    </p:spTree>
    <p:extLst>
      <p:ext uri="{BB962C8B-B14F-4D97-AF65-F5344CB8AC3E}">
        <p14:creationId xmlns:p14="http://schemas.microsoft.com/office/powerpoint/2010/main" val="2914313266"/>
      </p:ext>
    </p:extLst>
  </p:cSld>
  <p:clrMapOvr>
    <a:masterClrMapping/>
  </p:clrMapOvr>
  <p:transition spd="slow">
    <p:pull/>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Grp="1" noChangeArrowheads="1"/>
          </p:cNvSpPr>
          <p:nvPr>
            <p:ph type="title"/>
          </p:nvPr>
        </p:nvSpPr>
        <p:spPr/>
        <p:txBody>
          <a:bodyPr/>
          <a:lstStyle/>
          <a:p>
            <a:r>
              <a:rPr lang="en-US" dirty="0" smtClean="0"/>
              <a:t>Drivers for a Maturity Model</a:t>
            </a:r>
            <a:endParaRPr lang="en-US" dirty="0"/>
          </a:p>
        </p:txBody>
      </p:sp>
      <p:sp>
        <p:nvSpPr>
          <p:cNvPr id="23554" name="Rectangle 2"/>
          <p:cNvSpPr>
            <a:spLocks noGrp="1" noChangeArrowheads="1"/>
          </p:cNvSpPr>
          <p:nvPr>
            <p:ph idx="1"/>
          </p:nvPr>
        </p:nvSpPr>
        <p:spPr/>
        <p:txBody>
          <a:bodyPr/>
          <a:lstStyle/>
          <a:p>
            <a:r>
              <a:rPr lang="en-US" altLang="en-US" dirty="0" smtClean="0"/>
              <a:t>An organization</a:t>
            </a:r>
            <a:r>
              <a:rPr lang="ja-JP" altLang="en-US" smtClean="0"/>
              <a:t>’</a:t>
            </a:r>
            <a:r>
              <a:rPr lang="en-US" altLang="ja-JP" dirty="0" smtClean="0"/>
              <a:t>s behavior changes slowly over time</a:t>
            </a:r>
          </a:p>
          <a:p>
            <a:pPr lvl="1"/>
            <a:r>
              <a:rPr lang="en-US" altLang="en-US" dirty="0" smtClean="0"/>
              <a:t>Changes must be iterative while working toward long-term goals</a:t>
            </a:r>
          </a:p>
          <a:p>
            <a:r>
              <a:rPr lang="en-US" altLang="en-US" dirty="0" smtClean="0"/>
              <a:t>There is no single recipe that works for all organizations</a:t>
            </a:r>
          </a:p>
          <a:p>
            <a:pPr lvl="1"/>
            <a:r>
              <a:rPr lang="en-US" altLang="en-US" dirty="0" smtClean="0"/>
              <a:t>A solution must enable risk-based choices tailor to the organization</a:t>
            </a:r>
          </a:p>
          <a:p>
            <a:r>
              <a:rPr lang="en-US" altLang="en-US" dirty="0" smtClean="0"/>
              <a:t>Guidance related to security activities must be prescriptive</a:t>
            </a:r>
          </a:p>
          <a:p>
            <a:pPr lvl="1"/>
            <a:r>
              <a:rPr lang="en-US" altLang="en-US" dirty="0" smtClean="0"/>
              <a:t>A solution must provide enough details for non-security-people</a:t>
            </a:r>
          </a:p>
          <a:p>
            <a:r>
              <a:rPr lang="en-US" altLang="en-US" dirty="0" smtClean="0"/>
              <a:t>Overall, must be simple, well-defined, and measurable</a:t>
            </a:r>
            <a:endParaRPr lang="en-US" altLang="en-US" dirty="0"/>
          </a:p>
        </p:txBody>
      </p:sp>
    </p:spTree>
    <p:extLst>
      <p:ext uri="{BB962C8B-B14F-4D97-AF65-F5344CB8AC3E}">
        <p14:creationId xmlns:p14="http://schemas.microsoft.com/office/powerpoint/2010/main" val="2555138141"/>
      </p:ext>
    </p:extLst>
  </p:cSld>
  <p:clrMapOvr>
    <a:masterClrMapping/>
  </p:clrMapOvr>
  <p:transition spd="slow">
    <p:pull/>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Grp="1" noChangeArrowheads="1"/>
          </p:cNvSpPr>
          <p:nvPr>
            <p:ph type="title"/>
          </p:nvPr>
        </p:nvSpPr>
        <p:spPr/>
        <p:txBody>
          <a:bodyPr/>
          <a:lstStyle/>
          <a:p>
            <a:r>
              <a:rPr lang="en-US" dirty="0" smtClean="0"/>
              <a:t>Therefore, a Viable Model Must...</a:t>
            </a:r>
            <a:endParaRPr lang="en-US" dirty="0"/>
          </a:p>
        </p:txBody>
      </p:sp>
      <p:sp>
        <p:nvSpPr>
          <p:cNvPr id="24578" name="Rectangle 2"/>
          <p:cNvSpPr>
            <a:spLocks noGrp="1" noChangeArrowheads="1"/>
          </p:cNvSpPr>
          <p:nvPr>
            <p:ph idx="1"/>
          </p:nvPr>
        </p:nvSpPr>
        <p:spPr/>
        <p:txBody>
          <a:bodyPr/>
          <a:lstStyle/>
          <a:p>
            <a:r>
              <a:rPr lang="en-US" dirty="0" smtClean="0"/>
              <a:t>Define building blocks for an assurance program</a:t>
            </a:r>
          </a:p>
          <a:p>
            <a:pPr lvl="1"/>
            <a:r>
              <a:rPr lang="en-US" dirty="0" smtClean="0"/>
              <a:t>Delineate all functions within an organization that could be improved over time</a:t>
            </a:r>
          </a:p>
          <a:p>
            <a:r>
              <a:rPr lang="en-US" dirty="0" smtClean="0"/>
              <a:t>Define how building blocks should be combined</a:t>
            </a:r>
          </a:p>
          <a:p>
            <a:pPr lvl="1"/>
            <a:r>
              <a:rPr lang="en-US" dirty="0" smtClean="0"/>
              <a:t>Make creating change in iterations a no-brainer</a:t>
            </a:r>
          </a:p>
          <a:p>
            <a:r>
              <a:rPr lang="en-US" dirty="0" smtClean="0"/>
              <a:t>Define details for each building block clearly</a:t>
            </a:r>
          </a:p>
          <a:p>
            <a:pPr lvl="1"/>
            <a:r>
              <a:rPr lang="en-US" dirty="0" smtClean="0"/>
              <a:t>Clarify the security-relevant parts in a widely applicable way (for any organization doing software development)</a:t>
            </a:r>
            <a:endParaRPr lang="en-US" dirty="0"/>
          </a:p>
        </p:txBody>
      </p:sp>
    </p:spTree>
    <p:extLst>
      <p:ext uri="{BB962C8B-B14F-4D97-AF65-F5344CB8AC3E}">
        <p14:creationId xmlns:p14="http://schemas.microsoft.com/office/powerpoint/2010/main" val="3150433756"/>
      </p:ext>
    </p:extLst>
  </p:cSld>
  <p:clrMapOvr>
    <a:masterClrMapping/>
  </p:clrMapOvr>
  <p:transition spd="slow">
    <p:pull/>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1"/>
          <p:cNvPicPr>
            <a:picLocks noChangeAspect="1" noChangeArrowheads="1"/>
          </p:cNvPicPr>
          <p:nvPr/>
        </p:nvPicPr>
        <p:blipFill>
          <a:blip r:embed="rId3"/>
          <a:srcRect t="2887" b="2625"/>
          <a:stretch>
            <a:fillRect/>
          </a:stretch>
        </p:blipFill>
        <p:spPr bwMode="auto">
          <a:xfrm>
            <a:off x="1295400" y="1257299"/>
            <a:ext cx="6553200" cy="4914901"/>
          </a:xfrm>
          <a:prstGeom prst="rect">
            <a:avLst/>
          </a:prstGeom>
          <a:noFill/>
          <a:ln w="25400">
            <a:solidFill>
              <a:schemeClr val="tx1"/>
            </a:solidFill>
            <a:miter lim="800000"/>
            <a:headEnd/>
            <a:tailEnd/>
          </a:ln>
          <a:effectLst>
            <a:outerShdw blurRad="952500" algn="ctr" rotWithShape="0">
              <a:schemeClr val="bg2">
                <a:alpha val="75000"/>
              </a:schemeClr>
            </a:outerShdw>
          </a:effectLst>
          <a:extLst>
            <a:ext uri="{909E8E84-426E-40DD-AFC4-6F175D3DCCD1}">
              <a14:hiddenFill xmlns:a14="http://schemas.microsoft.com/office/drawing/2010/main">
                <a:solidFill>
                  <a:srgbClr val="FFFFFF"/>
                </a:solidFill>
              </a14:hiddenFill>
            </a:ext>
          </a:extLst>
        </p:spPr>
      </p:pic>
      <p:sp>
        <p:nvSpPr>
          <p:cNvPr id="25602" name="Rectangle 2"/>
          <p:cNvSpPr>
            <a:spLocks noGrp="1" noChangeArrowheads="1"/>
          </p:cNvSpPr>
          <p:nvPr>
            <p:ph type="title"/>
          </p:nvPr>
        </p:nvSpPr>
        <p:spPr/>
        <p:txBody>
          <a:bodyPr/>
          <a:lstStyle/>
          <a:p>
            <a:r>
              <a:rPr lang="en-US" dirty="0" smtClean="0"/>
              <a:t>Understanding the Model</a:t>
            </a:r>
            <a:endParaRPr lang="en-US" dirty="0"/>
          </a:p>
        </p:txBody>
      </p:sp>
    </p:spTree>
    <p:extLst>
      <p:ext uri="{BB962C8B-B14F-4D97-AF65-F5344CB8AC3E}">
        <p14:creationId xmlns:p14="http://schemas.microsoft.com/office/powerpoint/2010/main" val="261704284"/>
      </p:ext>
    </p:extLst>
  </p:cSld>
  <p:clrMapOvr>
    <a:masterClrMapping/>
  </p:clrMapOvr>
  <p:transition spd="slow">
    <p:pull/>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Grp="1" noChangeArrowheads="1"/>
          </p:cNvSpPr>
          <p:nvPr>
            <p:ph type="title"/>
          </p:nvPr>
        </p:nvSpPr>
        <p:spPr/>
        <p:txBody>
          <a:bodyPr/>
          <a:lstStyle/>
          <a:p>
            <a:r>
              <a:rPr lang="en-US" dirty="0" smtClean="0"/>
              <a:t>SAMM Business Functions</a:t>
            </a:r>
            <a:endParaRPr lang="en-US" dirty="0"/>
          </a:p>
        </p:txBody>
      </p:sp>
      <p:sp>
        <p:nvSpPr>
          <p:cNvPr id="26626" name="Rectangle 2"/>
          <p:cNvSpPr>
            <a:spLocks noGrp="1" noChangeArrowheads="1"/>
          </p:cNvSpPr>
          <p:nvPr>
            <p:ph idx="1"/>
          </p:nvPr>
        </p:nvSpPr>
        <p:spPr>
          <a:xfrm>
            <a:off x="304801" y="1143000"/>
            <a:ext cx="4114799" cy="4953000"/>
          </a:xfrm>
        </p:spPr>
        <p:txBody>
          <a:bodyPr/>
          <a:lstStyle/>
          <a:p>
            <a:r>
              <a:rPr lang="en-US" dirty="0" smtClean="0"/>
              <a:t>Start with the core activities tied to any organization performing software development</a:t>
            </a:r>
          </a:p>
          <a:p>
            <a:r>
              <a:rPr lang="en-US" dirty="0" smtClean="0"/>
              <a:t>Named generically, but should resonate with any developer or manager</a:t>
            </a:r>
          </a:p>
        </p:txBody>
      </p:sp>
      <p:pic>
        <p:nvPicPr>
          <p:cNvPr id="26627" name="Picture 3"/>
          <p:cNvPicPr>
            <a:picLocks noChangeAspect="1" noChangeArrowheads="1"/>
          </p:cNvPicPr>
          <p:nvPr/>
        </p:nvPicPr>
        <p:blipFill>
          <a:blip r:embed="rId3"/>
          <a:srcRect/>
          <a:stretch>
            <a:fillRect/>
          </a:stretch>
        </p:blipFill>
        <p:spPr bwMode="auto">
          <a:xfrm>
            <a:off x="4920258" y="3695700"/>
            <a:ext cx="2902148" cy="571500"/>
          </a:xfrm>
          <a:prstGeom prst="rect">
            <a:avLst/>
          </a:prstGeom>
          <a:noFill/>
          <a:ln>
            <a:noFill/>
          </a:ln>
          <a:effectLst>
            <a:outerShdw blurRad="952500" algn="ctr" rotWithShape="0">
              <a:schemeClr val="bg2">
                <a:alpha val="75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26628" name="Picture 4"/>
          <p:cNvPicPr>
            <a:picLocks noChangeAspect="1" noChangeArrowheads="1"/>
          </p:cNvPicPr>
          <p:nvPr/>
        </p:nvPicPr>
        <p:blipFill>
          <a:blip r:embed="rId4"/>
          <a:srcRect/>
          <a:stretch>
            <a:fillRect/>
          </a:stretch>
        </p:blipFill>
        <p:spPr bwMode="auto">
          <a:xfrm>
            <a:off x="4920258" y="2900958"/>
            <a:ext cx="2902148" cy="571500"/>
          </a:xfrm>
          <a:prstGeom prst="rect">
            <a:avLst/>
          </a:prstGeom>
          <a:noFill/>
          <a:ln>
            <a:noFill/>
          </a:ln>
          <a:effectLst>
            <a:outerShdw blurRad="952500" algn="ctr" rotWithShape="0">
              <a:schemeClr val="bg2">
                <a:alpha val="75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26629" name="Picture 5"/>
          <p:cNvPicPr>
            <a:picLocks noChangeAspect="1" noChangeArrowheads="1"/>
          </p:cNvPicPr>
          <p:nvPr/>
        </p:nvPicPr>
        <p:blipFill>
          <a:blip r:embed="rId5"/>
          <a:srcRect/>
          <a:stretch>
            <a:fillRect/>
          </a:stretch>
        </p:blipFill>
        <p:spPr bwMode="auto">
          <a:xfrm>
            <a:off x="4920258" y="2106216"/>
            <a:ext cx="2902148" cy="571500"/>
          </a:xfrm>
          <a:prstGeom prst="rect">
            <a:avLst/>
          </a:prstGeom>
          <a:noFill/>
          <a:ln>
            <a:noFill/>
          </a:ln>
          <a:effectLst>
            <a:outerShdw blurRad="952500" algn="ctr" rotWithShape="0">
              <a:schemeClr val="bg2">
                <a:alpha val="75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26630" name="Picture 6"/>
          <p:cNvPicPr>
            <a:picLocks noChangeAspect="1" noChangeArrowheads="1"/>
          </p:cNvPicPr>
          <p:nvPr/>
        </p:nvPicPr>
        <p:blipFill>
          <a:blip r:embed="rId6"/>
          <a:srcRect/>
          <a:stretch>
            <a:fillRect/>
          </a:stretch>
        </p:blipFill>
        <p:spPr bwMode="auto">
          <a:xfrm>
            <a:off x="4920258" y="1311473"/>
            <a:ext cx="2902148" cy="571500"/>
          </a:xfrm>
          <a:prstGeom prst="rect">
            <a:avLst/>
          </a:prstGeom>
          <a:noFill/>
          <a:ln>
            <a:noFill/>
          </a:ln>
          <a:effectLst>
            <a:outerShdw blurRad="952500" algn="ctr" rotWithShape="0">
              <a:schemeClr val="bg2">
                <a:alpha val="75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extLst>
      <p:ext uri="{BB962C8B-B14F-4D97-AF65-F5344CB8AC3E}">
        <p14:creationId xmlns:p14="http://schemas.microsoft.com/office/powerpoint/2010/main" val="2577023535"/>
      </p:ext>
    </p:extLst>
  </p:cSld>
  <p:clrMapOvr>
    <a:masterClrMapping/>
  </p:clrMapOvr>
  <p:transition spd="slow">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Grp="1" noChangeArrowheads="1"/>
          </p:cNvSpPr>
          <p:nvPr>
            <p:ph type="title"/>
          </p:nvPr>
        </p:nvSpPr>
        <p:spPr/>
        <p:txBody>
          <a:bodyPr/>
          <a:lstStyle/>
          <a:p>
            <a:r>
              <a:rPr lang="en-US" dirty="0" smtClean="0"/>
              <a:t>SAMM Security Practices</a:t>
            </a:r>
            <a:endParaRPr lang="en-US" dirty="0"/>
          </a:p>
        </p:txBody>
      </p:sp>
      <p:sp>
        <p:nvSpPr>
          <p:cNvPr id="27650" name="Rectangle 2"/>
          <p:cNvSpPr>
            <a:spLocks noGrp="1" noChangeArrowheads="1"/>
          </p:cNvSpPr>
          <p:nvPr>
            <p:ph idx="1"/>
          </p:nvPr>
        </p:nvSpPr>
        <p:spPr/>
        <p:txBody>
          <a:bodyPr/>
          <a:lstStyle/>
          <a:p>
            <a:r>
              <a:rPr lang="en-US" altLang="en-US" dirty="0" smtClean="0"/>
              <a:t>From each of the Business Functions, 3 Security Practices are defined</a:t>
            </a:r>
          </a:p>
          <a:p>
            <a:r>
              <a:rPr lang="en-US" altLang="en-US" dirty="0" smtClean="0"/>
              <a:t>The Security Practices cover all areas relevant to software security assurance</a:t>
            </a:r>
          </a:p>
          <a:p>
            <a:r>
              <a:rPr lang="en-US" altLang="en-US" dirty="0" smtClean="0"/>
              <a:t>Each one is a “</a:t>
            </a:r>
            <a:r>
              <a:rPr lang="en-US" altLang="ja-JP" dirty="0" smtClean="0"/>
              <a:t>silo” for improvement</a:t>
            </a:r>
            <a:endParaRPr lang="en-US" altLang="en-US" dirty="0"/>
          </a:p>
        </p:txBody>
      </p:sp>
      <p:pic>
        <p:nvPicPr>
          <p:cNvPr id="27651" name="Picture 3"/>
          <p:cNvPicPr>
            <a:picLocks noChangeAspect="1" noChangeArrowheads="1"/>
          </p:cNvPicPr>
          <p:nvPr/>
        </p:nvPicPr>
        <p:blipFill>
          <a:blip r:embed="rId3"/>
          <a:srcRect/>
          <a:stretch>
            <a:fillRect/>
          </a:stretch>
        </p:blipFill>
        <p:spPr bwMode="auto">
          <a:xfrm>
            <a:off x="241102" y="3505200"/>
            <a:ext cx="8661797" cy="2671092"/>
          </a:xfrm>
          <a:prstGeom prst="rect">
            <a:avLst/>
          </a:prstGeom>
          <a:noFill/>
          <a:ln>
            <a:noFill/>
          </a:ln>
          <a:effectLst>
            <a:outerShdw blurRad="952500" algn="ctr" rotWithShape="0">
              <a:schemeClr val="bg2">
                <a:alpha val="75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extLst>
      <p:ext uri="{BB962C8B-B14F-4D97-AF65-F5344CB8AC3E}">
        <p14:creationId xmlns:p14="http://schemas.microsoft.com/office/powerpoint/2010/main" val="3915645066"/>
      </p:ext>
    </p:extLst>
  </p:cSld>
  <p:clrMapOvr>
    <a:masterClrMapping/>
  </p:clrMapOvr>
  <p:transition spd="slow">
    <p:pull/>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Grp="1" noChangeArrowheads="1"/>
          </p:cNvSpPr>
          <p:nvPr>
            <p:ph type="title"/>
          </p:nvPr>
        </p:nvSpPr>
        <p:spPr/>
        <p:txBody>
          <a:bodyPr/>
          <a:lstStyle/>
          <a:p>
            <a:r>
              <a:rPr lang="en-US" dirty="0" smtClean="0"/>
              <a:t>Under Each Security Practice</a:t>
            </a:r>
            <a:endParaRPr lang="en-US" dirty="0"/>
          </a:p>
        </p:txBody>
      </p:sp>
      <p:sp>
        <p:nvSpPr>
          <p:cNvPr id="28674" name="Rectangle 2"/>
          <p:cNvSpPr>
            <a:spLocks noGrp="1" noChangeArrowheads="1"/>
          </p:cNvSpPr>
          <p:nvPr>
            <p:ph idx="1"/>
          </p:nvPr>
        </p:nvSpPr>
        <p:spPr/>
        <p:txBody>
          <a:bodyPr/>
          <a:lstStyle/>
          <a:p>
            <a:r>
              <a:rPr lang="en-US" dirty="0" smtClean="0"/>
              <a:t>Three successive Objectives under each Practice define how it can be improved over time</a:t>
            </a:r>
          </a:p>
          <a:p>
            <a:pPr lvl="1"/>
            <a:r>
              <a:rPr lang="en-US" dirty="0" smtClean="0"/>
              <a:t>This establishes a notion of a Level at which an organization fulfills a given Practice</a:t>
            </a:r>
          </a:p>
          <a:p>
            <a:r>
              <a:rPr lang="en-US" dirty="0" smtClean="0"/>
              <a:t>The three Levels for a Practice generally correspond to</a:t>
            </a:r>
          </a:p>
          <a:p>
            <a:pPr lvl="1"/>
            <a:r>
              <a:rPr lang="en-US" dirty="0" smtClean="0"/>
              <a:t>(0: Implicit starting point with the Practice unfulfilled)</a:t>
            </a:r>
          </a:p>
          <a:p>
            <a:pPr lvl="1"/>
            <a:r>
              <a:rPr lang="en-US" dirty="0" smtClean="0"/>
              <a:t>1: Initial understanding and ad hoc provision of the Practice</a:t>
            </a:r>
          </a:p>
          <a:p>
            <a:pPr lvl="1"/>
            <a:r>
              <a:rPr lang="en-US" dirty="0" smtClean="0"/>
              <a:t>2: Increase efficiency and/or effectiveness of the Practice</a:t>
            </a:r>
          </a:p>
          <a:p>
            <a:pPr lvl="1"/>
            <a:r>
              <a:rPr lang="en-US" dirty="0" smtClean="0"/>
              <a:t>3: Comprehensive mastery of the Practice at scale </a:t>
            </a:r>
            <a:endParaRPr lang="en-US" dirty="0"/>
          </a:p>
        </p:txBody>
      </p:sp>
    </p:spTree>
    <p:extLst>
      <p:ext uri="{BB962C8B-B14F-4D97-AF65-F5344CB8AC3E}">
        <p14:creationId xmlns:p14="http://schemas.microsoft.com/office/powerpoint/2010/main" val="3376237895"/>
      </p:ext>
    </p:extLst>
  </p:cSld>
  <p:clrMapOvr>
    <a:masterClrMapping/>
  </p:clrMapOvr>
  <p:transition spd="slow">
    <p:pul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143000"/>
            <a:ext cx="8458200" cy="5257800"/>
          </a:xfrm>
        </p:spPr>
        <p:txBody>
          <a:bodyPr/>
          <a:lstStyle/>
          <a:p>
            <a:pPr marL="0" lvl="0" indent="0"/>
            <a:r>
              <a:rPr lang="en-US" sz="1200" dirty="0">
                <a:latin typeface="Times New Roman"/>
                <a:ea typeface="Times New Roman"/>
              </a:rPr>
              <a:t>Copyright 2014 Carnegie Mellon University</a:t>
            </a:r>
            <a:br>
              <a:rPr lang="en-US" sz="1200" dirty="0">
                <a:latin typeface="Times New Roman"/>
                <a:ea typeface="Times New Roman"/>
              </a:rPr>
            </a:br>
            <a:r>
              <a:rPr lang="en-US" sz="1200" dirty="0">
                <a:latin typeface="Times New Roman"/>
                <a:ea typeface="Times New Roman"/>
              </a:rPr>
              <a:t/>
            </a:r>
            <a:br>
              <a:rPr lang="en-US" sz="1200" dirty="0">
                <a:latin typeface="Times New Roman"/>
                <a:ea typeface="Times New Roman"/>
              </a:rPr>
            </a:br>
            <a:r>
              <a:rPr lang="en-US" sz="1200" dirty="0">
                <a:latin typeface="Times New Roman"/>
                <a:ea typeface="Times New Roman"/>
              </a:rPr>
              <a:t>This material has been approved for public release and unlimited distribution except as restricted below.</a:t>
            </a:r>
            <a:br>
              <a:rPr lang="en-US" sz="1200" dirty="0">
                <a:latin typeface="Times New Roman"/>
                <a:ea typeface="Times New Roman"/>
              </a:rPr>
            </a:br>
            <a:r>
              <a:rPr lang="en-US" sz="1200" dirty="0">
                <a:latin typeface="Times New Roman"/>
                <a:ea typeface="Times New Roman"/>
              </a:rPr>
              <a:t/>
            </a:r>
            <a:br>
              <a:rPr lang="en-US" sz="1200" dirty="0">
                <a:latin typeface="Times New Roman"/>
                <a:ea typeface="Times New Roman"/>
              </a:rPr>
            </a:br>
            <a:r>
              <a:rPr lang="en-US" sz="1200" dirty="0">
                <a:latin typeface="Times New Roman"/>
                <a:ea typeface="Times New Roman"/>
              </a:rPr>
              <a:t>This material is based upon work funded and supported by Department of Homeland Security Department of Defense Carnegie Mellon University under Contract No. FA8721-05-C-0003 with Carnegie Mellon University for the operation of the Software Engineering Institute, a federally funded research and development center sponsored by the United States Department of Defense.</a:t>
            </a:r>
            <a:br>
              <a:rPr lang="en-US" sz="1200" dirty="0">
                <a:latin typeface="Times New Roman"/>
                <a:ea typeface="Times New Roman"/>
              </a:rPr>
            </a:br>
            <a:r>
              <a:rPr lang="en-US" sz="1200" dirty="0">
                <a:latin typeface="Times New Roman"/>
                <a:ea typeface="Times New Roman"/>
              </a:rPr>
              <a:t/>
            </a:r>
            <a:br>
              <a:rPr lang="en-US" sz="1200" dirty="0">
                <a:latin typeface="Times New Roman"/>
                <a:ea typeface="Times New Roman"/>
              </a:rPr>
            </a:br>
            <a:r>
              <a:rPr lang="en-US" sz="1200" dirty="0">
                <a:latin typeface="Times New Roman"/>
                <a:ea typeface="Times New Roman"/>
              </a:rPr>
              <a:t>NO WARRANTY. THIS CARNEGIE MELLON UNIVERSITY AND SOFTWARE ENGINEERING INSTITUTE MATERIAL IS FURNISHED ON AN “AS-IS” BASIS. CARNEGIE MELLON UNIVERSITY MAKES NO WARRANTIES OF ANY KIND, EITHER EXPRESSED OR IMPLIED, AS TO ANY MATTER INCLUDING, BUT NOT LIMITED TO, WARRANTY OF FITNESS FOR PURPOSE OR MERCHANTABILITY, EXCLUSIVITY, OR RESULTS OBTAINED FROM USE OF THE MATERIAL. CARNEGIE MELLON UNIVERSITY DOES NOT MAKE ANY WARRANTY OF ANY KIND WITH RESPECT TO FREEDOM FROM PATENT, TRADEMARK, OR COPYRIGHT INFRINGEMENT.</a:t>
            </a:r>
            <a:br>
              <a:rPr lang="en-US" sz="1200" dirty="0">
                <a:latin typeface="Times New Roman"/>
                <a:ea typeface="Times New Roman"/>
              </a:rPr>
            </a:br>
            <a:r>
              <a:rPr lang="en-US" sz="1200" dirty="0">
                <a:latin typeface="Times New Roman"/>
                <a:ea typeface="Times New Roman"/>
              </a:rPr>
              <a:t/>
            </a:r>
            <a:br>
              <a:rPr lang="en-US" sz="1200" dirty="0">
                <a:latin typeface="Times New Roman"/>
                <a:ea typeface="Times New Roman"/>
              </a:rPr>
            </a:br>
            <a:r>
              <a:rPr lang="en-US" sz="1200" dirty="0">
                <a:latin typeface="Times New Roman"/>
                <a:ea typeface="Times New Roman"/>
              </a:rPr>
              <a:t>This material is distributed by the Software Engineering Institute (SEI) only to course attendees for their own individual study. Except for the U.S. government purposes described below, this material SHALL NOT be reproduced or used in any other manner without requesting formal permission from the Software Engineering Institute at permission@sei.cmu.edu.</a:t>
            </a:r>
            <a:br>
              <a:rPr lang="en-US" sz="1200" dirty="0">
                <a:latin typeface="Times New Roman"/>
                <a:ea typeface="Times New Roman"/>
              </a:rPr>
            </a:br>
            <a:r>
              <a:rPr lang="en-US" sz="1200" dirty="0">
                <a:latin typeface="Times New Roman"/>
                <a:ea typeface="Times New Roman"/>
              </a:rPr>
              <a:t/>
            </a:r>
            <a:br>
              <a:rPr lang="en-US" sz="1200" dirty="0">
                <a:latin typeface="Times New Roman"/>
                <a:ea typeface="Times New Roman"/>
              </a:rPr>
            </a:br>
            <a:r>
              <a:rPr lang="en-US" sz="1200" dirty="0">
                <a:latin typeface="Times New Roman"/>
                <a:ea typeface="Times New Roman"/>
              </a:rPr>
              <a:t>The U.S. Government's rights to use, modify, reproduce, release, perform, display, or disclose this material are restricted by the Rights in Technical Data-Noncommercial Items clauses (DFAR 252-227.7013 and DFAR 252-227.7013 Alternate I) contained in the above identified contract. Any reproduction of this material or portions thereof marked with this legend must also reproduce the disclaimers contained on this slide.</a:t>
            </a:r>
            <a:br>
              <a:rPr lang="en-US" sz="1200" dirty="0">
                <a:latin typeface="Times New Roman"/>
                <a:ea typeface="Times New Roman"/>
              </a:rPr>
            </a:br>
            <a:r>
              <a:rPr lang="en-US" sz="1200" dirty="0">
                <a:latin typeface="Times New Roman"/>
                <a:ea typeface="Times New Roman"/>
              </a:rPr>
              <a:t/>
            </a:r>
            <a:br>
              <a:rPr lang="en-US" sz="1200" dirty="0">
                <a:latin typeface="Times New Roman"/>
                <a:ea typeface="Times New Roman"/>
              </a:rPr>
            </a:br>
            <a:r>
              <a:rPr lang="en-US" sz="1200" dirty="0">
                <a:latin typeface="Times New Roman"/>
                <a:ea typeface="Times New Roman"/>
              </a:rPr>
              <a:t>Although the rights granted by contract do not require course attendance to use this material for U.S. Government purposes, the SEI recommends attendance to ensure proper understanding.</a:t>
            </a:r>
            <a:br>
              <a:rPr lang="en-US" sz="1200" dirty="0">
                <a:latin typeface="Times New Roman"/>
                <a:ea typeface="Times New Roman"/>
              </a:rPr>
            </a:br>
            <a:r>
              <a:rPr lang="en-US" sz="1200" dirty="0">
                <a:latin typeface="Times New Roman"/>
                <a:ea typeface="Times New Roman"/>
              </a:rPr>
              <a:t/>
            </a:r>
            <a:br>
              <a:rPr lang="en-US" sz="1200" dirty="0">
                <a:latin typeface="Times New Roman"/>
                <a:ea typeface="Times New Roman"/>
              </a:rPr>
            </a:br>
            <a:r>
              <a:rPr lang="en-US" sz="1200" dirty="0">
                <a:latin typeface="Times New Roman"/>
                <a:ea typeface="Times New Roman"/>
              </a:rPr>
              <a:t>DM-0001137</a:t>
            </a:r>
            <a:br>
              <a:rPr lang="en-US" sz="1200" dirty="0">
                <a:latin typeface="Times New Roman"/>
                <a:ea typeface="Times New Roman"/>
              </a:rPr>
            </a:br>
            <a:endParaRPr lang="en-US" sz="1200" dirty="0" smtClean="0">
              <a:ea typeface="ＭＳ Ｐゴシック" pitchFamily="-107" charset="-128"/>
            </a:endParaRPr>
          </a:p>
        </p:txBody>
      </p:sp>
    </p:spTree>
    <p:extLst>
      <p:ext uri="{BB962C8B-B14F-4D97-AF65-F5344CB8AC3E}">
        <p14:creationId xmlns:p14="http://schemas.microsoft.com/office/powerpoint/2010/main" val="671605146"/>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Grp="1" noChangeArrowheads="1"/>
          </p:cNvSpPr>
          <p:nvPr>
            <p:ph type="title"/>
          </p:nvPr>
        </p:nvSpPr>
        <p:spPr/>
        <p:txBody>
          <a:bodyPr/>
          <a:lstStyle/>
          <a:p>
            <a:r>
              <a:rPr lang="en-US" dirty="0" smtClean="0"/>
              <a:t>Check Out This One...</a:t>
            </a:r>
          </a:p>
        </p:txBody>
      </p:sp>
      <p:pic>
        <p:nvPicPr>
          <p:cNvPr id="29699" name="Picture 3"/>
          <p:cNvPicPr>
            <a:picLocks noChangeAspect="1" noChangeArrowheads="1"/>
          </p:cNvPicPr>
          <p:nvPr/>
        </p:nvPicPr>
        <p:blipFill>
          <a:blip r:embed="rId3"/>
          <a:srcRect/>
          <a:stretch>
            <a:fillRect/>
          </a:stretch>
        </p:blipFill>
        <p:spPr bwMode="auto">
          <a:xfrm>
            <a:off x="168548" y="1219200"/>
            <a:ext cx="8805788" cy="3607594"/>
          </a:xfrm>
          <a:prstGeom prst="rect">
            <a:avLst/>
          </a:prstGeom>
          <a:noFill/>
          <a:ln>
            <a:noFill/>
          </a:ln>
          <a:effectLst>
            <a:outerShdw blurRad="952500" algn="ctr" rotWithShape="0">
              <a:schemeClr val="bg2">
                <a:alpha val="75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extLst>
      <p:ext uri="{BB962C8B-B14F-4D97-AF65-F5344CB8AC3E}">
        <p14:creationId xmlns:p14="http://schemas.microsoft.com/office/powerpoint/2010/main" val="974747806"/>
      </p:ext>
    </p:extLst>
  </p:cSld>
  <p:clrMapOvr>
    <a:masterClrMapping/>
  </p:clrMapOvr>
  <p:transition spd="slow">
    <p:pull/>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
          <p:cNvSpPr>
            <a:spLocks noGrp="1" noChangeArrowheads="1"/>
          </p:cNvSpPr>
          <p:nvPr>
            <p:ph type="title"/>
          </p:nvPr>
        </p:nvSpPr>
        <p:spPr/>
        <p:txBody>
          <a:bodyPr/>
          <a:lstStyle/>
          <a:p>
            <a:r>
              <a:rPr lang="en-US" dirty="0" smtClean="0"/>
              <a:t>Per Level, SAMM Defines...</a:t>
            </a:r>
            <a:endParaRPr lang="en-US" dirty="0"/>
          </a:p>
        </p:txBody>
      </p:sp>
      <p:sp>
        <p:nvSpPr>
          <p:cNvPr id="30722" name="Rectangle 2"/>
          <p:cNvSpPr>
            <a:spLocks noGrp="1" noChangeArrowheads="1"/>
          </p:cNvSpPr>
          <p:nvPr>
            <p:ph idx="1"/>
          </p:nvPr>
        </p:nvSpPr>
        <p:spPr/>
        <p:txBody>
          <a:bodyPr/>
          <a:lstStyle/>
          <a:p>
            <a:r>
              <a:rPr lang="en-US" dirty="0" smtClean="0"/>
              <a:t>Objective</a:t>
            </a:r>
          </a:p>
          <a:p>
            <a:r>
              <a:rPr lang="en-US" dirty="0" smtClean="0"/>
              <a:t>Activities</a:t>
            </a:r>
          </a:p>
          <a:p>
            <a:r>
              <a:rPr lang="en-US" dirty="0" smtClean="0"/>
              <a:t>Results</a:t>
            </a:r>
          </a:p>
          <a:p>
            <a:r>
              <a:rPr lang="en-US" dirty="0" smtClean="0"/>
              <a:t>Success Metrics</a:t>
            </a:r>
          </a:p>
          <a:p>
            <a:r>
              <a:rPr lang="en-US" dirty="0" smtClean="0"/>
              <a:t>Costs</a:t>
            </a:r>
          </a:p>
          <a:p>
            <a:r>
              <a:rPr lang="en-US" dirty="0" smtClean="0"/>
              <a:t>Personnel</a:t>
            </a:r>
          </a:p>
          <a:p>
            <a:r>
              <a:rPr lang="en-US" dirty="0" smtClean="0"/>
              <a:t>Related Levels</a:t>
            </a:r>
          </a:p>
        </p:txBody>
      </p:sp>
      <p:pic>
        <p:nvPicPr>
          <p:cNvPr id="30723" name="Picture 3"/>
          <p:cNvPicPr>
            <a:picLocks noChangeAspect="1" noChangeArrowheads="1"/>
          </p:cNvPicPr>
          <p:nvPr/>
        </p:nvPicPr>
        <p:blipFill>
          <a:blip r:embed="rId3"/>
          <a:srcRect/>
          <a:stretch>
            <a:fillRect/>
          </a:stretch>
        </p:blipFill>
        <p:spPr bwMode="auto">
          <a:xfrm>
            <a:off x="4103192" y="1282005"/>
            <a:ext cx="3536156" cy="4585395"/>
          </a:xfrm>
          <a:prstGeom prst="rect">
            <a:avLst/>
          </a:prstGeom>
          <a:noFill/>
          <a:ln>
            <a:noFill/>
          </a:ln>
          <a:effectLst>
            <a:outerShdw blurRad="952500" algn="ctr" rotWithShape="0">
              <a:schemeClr val="bg2">
                <a:alpha val="75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extLst>
      <p:ext uri="{BB962C8B-B14F-4D97-AF65-F5344CB8AC3E}">
        <p14:creationId xmlns:p14="http://schemas.microsoft.com/office/powerpoint/2010/main" val="589085530"/>
      </p:ext>
    </p:extLst>
  </p:cSld>
  <p:clrMapOvr>
    <a:masterClrMapping/>
  </p:clrMapOvr>
  <p:transition spd="slow">
    <p:pull/>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
          <p:cNvSpPr>
            <a:spLocks noGrp="1" noChangeArrowheads="1"/>
          </p:cNvSpPr>
          <p:nvPr>
            <p:ph type="title"/>
          </p:nvPr>
        </p:nvSpPr>
        <p:spPr/>
        <p:txBody>
          <a:bodyPr/>
          <a:lstStyle/>
          <a:p>
            <a:r>
              <a:rPr lang="en-US" dirty="0" smtClean="0"/>
              <a:t>Approach to Iterative Improvement</a:t>
            </a:r>
            <a:endParaRPr lang="en-US" dirty="0"/>
          </a:p>
        </p:txBody>
      </p:sp>
      <p:sp>
        <p:nvSpPr>
          <p:cNvPr id="31746" name="Rectangle 2"/>
          <p:cNvSpPr>
            <a:spLocks noGrp="1" noChangeArrowheads="1"/>
          </p:cNvSpPr>
          <p:nvPr>
            <p:ph idx="1"/>
          </p:nvPr>
        </p:nvSpPr>
        <p:spPr/>
        <p:txBody>
          <a:bodyPr/>
          <a:lstStyle/>
          <a:p>
            <a:r>
              <a:rPr lang="en-US" altLang="en-US" dirty="0" smtClean="0"/>
              <a:t>Since the 12 Practices are each a maturity area, the successive Objectives represent the </a:t>
            </a:r>
            <a:r>
              <a:rPr lang="ja-JP" altLang="en-US" dirty="0" smtClean="0"/>
              <a:t>“</a:t>
            </a:r>
            <a:r>
              <a:rPr lang="en-US" altLang="ja-JP" dirty="0" smtClean="0"/>
              <a:t>building blocks</a:t>
            </a:r>
            <a:r>
              <a:rPr lang="ja-JP" altLang="en-US" dirty="0" smtClean="0"/>
              <a:t>”</a:t>
            </a:r>
            <a:r>
              <a:rPr lang="en-US" altLang="ja-JP" dirty="0" smtClean="0"/>
              <a:t> for any assurance program</a:t>
            </a:r>
          </a:p>
          <a:p>
            <a:endParaRPr lang="en-US" altLang="en-US" dirty="0" smtClean="0"/>
          </a:p>
          <a:p>
            <a:r>
              <a:rPr lang="en-US" altLang="en-US" dirty="0" smtClean="0"/>
              <a:t>Simply put, improve an assurance program in phases:</a:t>
            </a:r>
          </a:p>
          <a:p>
            <a:pPr lvl="1"/>
            <a:r>
              <a:rPr lang="en-US" altLang="en-US" dirty="0" smtClean="0"/>
              <a:t>Select security Practices to improve in next phase of assurance program</a:t>
            </a:r>
          </a:p>
          <a:p>
            <a:pPr lvl="1"/>
            <a:r>
              <a:rPr lang="en-US" altLang="en-US" dirty="0" smtClean="0"/>
              <a:t>Achieve the next Objective in each Practice by performing the corresponding Activities at the specified Success Metrics</a:t>
            </a:r>
            <a:endParaRPr lang="en-US" altLang="en-US" dirty="0"/>
          </a:p>
        </p:txBody>
      </p:sp>
    </p:spTree>
    <p:extLst>
      <p:ext uri="{BB962C8B-B14F-4D97-AF65-F5344CB8AC3E}">
        <p14:creationId xmlns:p14="http://schemas.microsoft.com/office/powerpoint/2010/main" val="2443910739"/>
      </p:ext>
    </p:extLst>
  </p:cSld>
  <p:clrMapOvr>
    <a:masterClrMapping/>
  </p:clrMapOvr>
  <p:transition spd="slow">
    <p:pull/>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69" name="Picture 1"/>
          <p:cNvPicPr>
            <a:picLocks noChangeAspect="1" noChangeArrowheads="1"/>
          </p:cNvPicPr>
          <p:nvPr/>
        </p:nvPicPr>
        <p:blipFill>
          <a:blip r:embed="rId3"/>
          <a:srcRect/>
          <a:stretch>
            <a:fillRect/>
          </a:stretch>
        </p:blipFill>
        <p:spPr bwMode="auto">
          <a:xfrm>
            <a:off x="2428875" y="1562695"/>
            <a:ext cx="4286250" cy="3214688"/>
          </a:xfrm>
          <a:prstGeom prst="rect">
            <a:avLst/>
          </a:prstGeom>
          <a:noFill/>
          <a:ln w="25400">
            <a:solidFill>
              <a:schemeClr val="tx1"/>
            </a:solidFill>
            <a:miter lim="800000"/>
            <a:headEnd/>
            <a:tailEnd/>
          </a:ln>
          <a:effectLst>
            <a:outerShdw blurRad="952500" algn="ctr" rotWithShape="0">
              <a:schemeClr val="bg2">
                <a:alpha val="75000"/>
              </a:schemeClr>
            </a:outerShdw>
          </a:effectLst>
          <a:extLst>
            <a:ext uri="{909E8E84-426E-40DD-AFC4-6F175D3DCCD1}">
              <a14:hiddenFill xmlns:a14="http://schemas.microsoft.com/office/drawing/2010/main">
                <a:solidFill>
                  <a:srgbClr val="FFFFFF"/>
                </a:solidFill>
              </a14:hiddenFill>
            </a:ext>
          </a:extLst>
        </p:spPr>
      </p:pic>
      <p:sp>
        <p:nvSpPr>
          <p:cNvPr id="32770" name="Rectangle 2"/>
          <p:cNvSpPr>
            <a:spLocks noGrp="1" noChangeArrowheads="1"/>
          </p:cNvSpPr>
          <p:nvPr>
            <p:ph type="title"/>
          </p:nvPr>
        </p:nvSpPr>
        <p:spPr/>
        <p:txBody>
          <a:bodyPr/>
          <a:lstStyle/>
          <a:p>
            <a:r>
              <a:rPr lang="en-US" dirty="0" smtClean="0"/>
              <a:t>Applying the Model</a:t>
            </a:r>
            <a:endParaRPr lang="en-US" dirty="0"/>
          </a:p>
        </p:txBody>
      </p:sp>
    </p:spTree>
    <p:extLst>
      <p:ext uri="{BB962C8B-B14F-4D97-AF65-F5344CB8AC3E}">
        <p14:creationId xmlns:p14="http://schemas.microsoft.com/office/powerpoint/2010/main" val="2037609814"/>
      </p:ext>
    </p:extLst>
  </p:cSld>
  <p:clrMapOvr>
    <a:masterClrMapping/>
  </p:clrMapOvr>
  <p:transition spd="slow">
    <p:pull/>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
          <p:cNvSpPr>
            <a:spLocks noGrp="1" noChangeArrowheads="1"/>
          </p:cNvSpPr>
          <p:nvPr>
            <p:ph type="title"/>
          </p:nvPr>
        </p:nvSpPr>
        <p:spPr/>
        <p:txBody>
          <a:bodyPr/>
          <a:lstStyle/>
          <a:p>
            <a:r>
              <a:rPr lang="en-US" dirty="0" smtClean="0"/>
              <a:t>Conducting Assessments</a:t>
            </a:r>
            <a:endParaRPr lang="en-US" dirty="0"/>
          </a:p>
        </p:txBody>
      </p:sp>
      <p:sp>
        <p:nvSpPr>
          <p:cNvPr id="33794" name="Rectangle 2"/>
          <p:cNvSpPr>
            <a:spLocks noGrp="1" noChangeArrowheads="1"/>
          </p:cNvSpPr>
          <p:nvPr>
            <p:ph idx="1"/>
          </p:nvPr>
        </p:nvSpPr>
        <p:spPr/>
        <p:txBody>
          <a:bodyPr/>
          <a:lstStyle/>
          <a:p>
            <a:r>
              <a:rPr lang="en-US" dirty="0" smtClean="0"/>
              <a:t>SAMM includes assessment worksheets for each Security Practice</a:t>
            </a:r>
          </a:p>
        </p:txBody>
      </p:sp>
      <p:pic>
        <p:nvPicPr>
          <p:cNvPr id="33795" name="Picture 3"/>
          <p:cNvPicPr>
            <a:picLocks noChangeAspect="1" noChangeArrowheads="1"/>
          </p:cNvPicPr>
          <p:nvPr/>
        </p:nvPicPr>
        <p:blipFill>
          <a:blip r:embed="rId3"/>
          <a:srcRect/>
          <a:stretch>
            <a:fillRect/>
          </a:stretch>
        </p:blipFill>
        <p:spPr bwMode="auto">
          <a:xfrm>
            <a:off x="496565" y="2209800"/>
            <a:ext cx="8037835" cy="3536156"/>
          </a:xfrm>
          <a:prstGeom prst="rect">
            <a:avLst/>
          </a:prstGeom>
          <a:noFill/>
          <a:ln>
            <a:noFill/>
          </a:ln>
          <a:effectLst>
            <a:outerShdw blurRad="952500" algn="ctr" rotWithShape="0">
              <a:schemeClr val="bg2">
                <a:alpha val="75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extLst>
      <p:ext uri="{BB962C8B-B14F-4D97-AF65-F5344CB8AC3E}">
        <p14:creationId xmlns:p14="http://schemas.microsoft.com/office/powerpoint/2010/main" val="295487664"/>
      </p:ext>
    </p:extLst>
  </p:cSld>
  <p:clrMapOvr>
    <a:masterClrMapping/>
  </p:clrMapOvr>
  <p:transition spd="slow">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1"/>
          <p:cNvSpPr>
            <a:spLocks noGrp="1" noChangeArrowheads="1"/>
          </p:cNvSpPr>
          <p:nvPr>
            <p:ph type="title"/>
          </p:nvPr>
        </p:nvSpPr>
        <p:spPr/>
        <p:txBody>
          <a:bodyPr/>
          <a:lstStyle/>
          <a:p>
            <a:r>
              <a:rPr lang="en-US" dirty="0" smtClean="0"/>
              <a:t>Assessment Process</a:t>
            </a:r>
          </a:p>
        </p:txBody>
      </p:sp>
      <p:sp>
        <p:nvSpPr>
          <p:cNvPr id="34818" name="Rectangle 2"/>
          <p:cNvSpPr>
            <a:spLocks noGrp="1" noChangeArrowheads="1"/>
          </p:cNvSpPr>
          <p:nvPr>
            <p:ph idx="1"/>
          </p:nvPr>
        </p:nvSpPr>
        <p:spPr/>
        <p:txBody>
          <a:bodyPr/>
          <a:lstStyle/>
          <a:p>
            <a:r>
              <a:rPr lang="en-US" dirty="0" smtClean="0"/>
              <a:t>Supports both lightweight and detailed assessments</a:t>
            </a:r>
          </a:p>
          <a:p>
            <a:r>
              <a:rPr lang="en-US" dirty="0" smtClean="0"/>
              <a:t>Organizations may fall in between levels (+)</a:t>
            </a:r>
          </a:p>
        </p:txBody>
      </p:sp>
      <p:pic>
        <p:nvPicPr>
          <p:cNvPr id="34819" name="Picture 3"/>
          <p:cNvPicPr>
            <a:picLocks noChangeAspect="1" noChangeArrowheads="1"/>
          </p:cNvPicPr>
          <p:nvPr/>
        </p:nvPicPr>
        <p:blipFill>
          <a:blip r:embed="rId3"/>
          <a:srcRect/>
          <a:stretch>
            <a:fillRect/>
          </a:stretch>
        </p:blipFill>
        <p:spPr bwMode="auto">
          <a:xfrm>
            <a:off x="407789" y="4684513"/>
            <a:ext cx="7786688" cy="955477"/>
          </a:xfrm>
          <a:prstGeom prst="rect">
            <a:avLst/>
          </a:prstGeom>
          <a:noFill/>
          <a:ln>
            <a:noFill/>
          </a:ln>
          <a:effectLst>
            <a:outerShdw blurRad="952500" algn="ctr" rotWithShape="0">
              <a:schemeClr val="bg2">
                <a:alpha val="75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34820" name="Picture 4"/>
          <p:cNvPicPr>
            <a:picLocks noChangeAspect="1" noChangeArrowheads="1"/>
          </p:cNvPicPr>
          <p:nvPr/>
        </p:nvPicPr>
        <p:blipFill>
          <a:blip r:embed="rId4"/>
          <a:srcRect/>
          <a:stretch>
            <a:fillRect/>
          </a:stretch>
        </p:blipFill>
        <p:spPr bwMode="auto">
          <a:xfrm>
            <a:off x="381000" y="2514600"/>
            <a:ext cx="7840266" cy="1875234"/>
          </a:xfrm>
          <a:prstGeom prst="rect">
            <a:avLst/>
          </a:prstGeom>
          <a:noFill/>
          <a:ln>
            <a:noFill/>
          </a:ln>
          <a:effectLst>
            <a:outerShdw blurRad="952500" algn="ctr" rotWithShape="0">
              <a:schemeClr val="bg2">
                <a:alpha val="75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extLst>
      <p:ext uri="{BB962C8B-B14F-4D97-AF65-F5344CB8AC3E}">
        <p14:creationId xmlns:p14="http://schemas.microsoft.com/office/powerpoint/2010/main" val="2929375322"/>
      </p:ext>
    </p:extLst>
  </p:cSld>
  <p:clrMapOvr>
    <a:masterClrMapping/>
  </p:clrMapOvr>
  <p:transition spd="slow">
    <p:pull/>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1"/>
          <p:cNvSpPr>
            <a:spLocks noGrp="1" noChangeArrowheads="1"/>
          </p:cNvSpPr>
          <p:nvPr>
            <p:ph type="title"/>
          </p:nvPr>
        </p:nvSpPr>
        <p:spPr/>
        <p:txBody>
          <a:bodyPr/>
          <a:lstStyle/>
          <a:p>
            <a:r>
              <a:rPr lang="en-US" dirty="0" smtClean="0"/>
              <a:t>Creating Scorecards</a:t>
            </a:r>
            <a:endParaRPr lang="en-US" dirty="0"/>
          </a:p>
        </p:txBody>
      </p:sp>
      <p:sp>
        <p:nvSpPr>
          <p:cNvPr id="35842" name="Rectangle 2"/>
          <p:cNvSpPr>
            <a:spLocks noGrp="1" noChangeArrowheads="1"/>
          </p:cNvSpPr>
          <p:nvPr>
            <p:ph idx="1"/>
          </p:nvPr>
        </p:nvSpPr>
        <p:spPr>
          <a:xfrm>
            <a:off x="304801" y="1143000"/>
            <a:ext cx="5410200" cy="4953000"/>
          </a:xfrm>
        </p:spPr>
        <p:txBody>
          <a:bodyPr/>
          <a:lstStyle/>
          <a:p>
            <a:r>
              <a:rPr lang="en-US" sz="2400" dirty="0" smtClean="0"/>
              <a:t>Gap analysis</a:t>
            </a:r>
          </a:p>
          <a:p>
            <a:pPr lvl="1"/>
            <a:r>
              <a:rPr lang="en-US" sz="2000" dirty="0" smtClean="0"/>
              <a:t>Capturing scores from detailed assessments versus expected performance levels </a:t>
            </a:r>
          </a:p>
          <a:p>
            <a:r>
              <a:rPr lang="en-US" sz="2400" dirty="0" smtClean="0"/>
              <a:t>Demonstrating improvement</a:t>
            </a:r>
          </a:p>
          <a:p>
            <a:pPr lvl="1"/>
            <a:r>
              <a:rPr lang="en-US" sz="2000" dirty="0" smtClean="0"/>
              <a:t>Capturing scores from before and after an iteration of assurance program build-out </a:t>
            </a:r>
          </a:p>
          <a:p>
            <a:r>
              <a:rPr lang="en-US" sz="2400" dirty="0" smtClean="0"/>
              <a:t>Ongoing measurement</a:t>
            </a:r>
          </a:p>
          <a:p>
            <a:pPr lvl="1"/>
            <a:r>
              <a:rPr lang="en-US" sz="2000" dirty="0" smtClean="0"/>
              <a:t>Capturing scores over consistent time frames for an assurance program that is already in place</a:t>
            </a:r>
            <a:endParaRPr lang="en-US" sz="2000" dirty="0"/>
          </a:p>
        </p:txBody>
      </p:sp>
      <p:pic>
        <p:nvPicPr>
          <p:cNvPr id="35843" name="Picture 3"/>
          <p:cNvPicPr>
            <a:picLocks noChangeAspect="1" noChangeArrowheads="1"/>
          </p:cNvPicPr>
          <p:nvPr/>
        </p:nvPicPr>
        <p:blipFill>
          <a:blip r:embed="rId3"/>
          <a:srcRect/>
          <a:stretch>
            <a:fillRect/>
          </a:stretch>
        </p:blipFill>
        <p:spPr bwMode="auto">
          <a:xfrm>
            <a:off x="5892478" y="339328"/>
            <a:ext cx="2992561" cy="6170414"/>
          </a:xfrm>
          <a:prstGeom prst="rect">
            <a:avLst/>
          </a:prstGeom>
          <a:noFill/>
          <a:ln>
            <a:noFill/>
          </a:ln>
          <a:effectLst>
            <a:outerShdw blurRad="952500" algn="ctr" rotWithShape="0">
              <a:schemeClr val="bg2">
                <a:alpha val="75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extLst>
      <p:ext uri="{BB962C8B-B14F-4D97-AF65-F5344CB8AC3E}">
        <p14:creationId xmlns:p14="http://schemas.microsoft.com/office/powerpoint/2010/main" val="1492637275"/>
      </p:ext>
    </p:extLst>
  </p:cSld>
  <p:clrMapOvr>
    <a:masterClrMapping/>
  </p:clrMapOvr>
  <p:transition spd="slow">
    <p:pull/>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1"/>
          <p:cNvSpPr>
            <a:spLocks noGrp="1" noChangeArrowheads="1"/>
          </p:cNvSpPr>
          <p:nvPr>
            <p:ph type="title"/>
          </p:nvPr>
        </p:nvSpPr>
        <p:spPr/>
        <p:txBody>
          <a:bodyPr/>
          <a:lstStyle/>
          <a:p>
            <a:r>
              <a:rPr lang="en-US" dirty="0" smtClean="0"/>
              <a:t>Roadmap Templates</a:t>
            </a:r>
            <a:endParaRPr lang="en-US" dirty="0"/>
          </a:p>
        </p:txBody>
      </p:sp>
      <p:sp>
        <p:nvSpPr>
          <p:cNvPr id="36866" name="Rectangle 2"/>
          <p:cNvSpPr>
            <a:spLocks noGrp="1" noChangeArrowheads="1"/>
          </p:cNvSpPr>
          <p:nvPr>
            <p:ph idx="1"/>
          </p:nvPr>
        </p:nvSpPr>
        <p:spPr>
          <a:xfrm>
            <a:off x="304801" y="1143000"/>
            <a:ext cx="5715000" cy="4953000"/>
          </a:xfrm>
        </p:spPr>
        <p:txBody>
          <a:bodyPr/>
          <a:lstStyle/>
          <a:p>
            <a:r>
              <a:rPr lang="en-US" altLang="en-US" sz="2400" dirty="0" smtClean="0"/>
              <a:t>To make the </a:t>
            </a:r>
            <a:r>
              <a:rPr lang="ja-JP" altLang="en-US" sz="2400" dirty="0" smtClean="0"/>
              <a:t>“</a:t>
            </a:r>
            <a:r>
              <a:rPr lang="en-US" altLang="ja-JP" sz="2400" dirty="0" smtClean="0"/>
              <a:t>building blocks</a:t>
            </a:r>
            <a:r>
              <a:rPr lang="ja-JP" altLang="en-US" sz="2400" dirty="0" smtClean="0"/>
              <a:t>”</a:t>
            </a:r>
            <a:r>
              <a:rPr lang="en-US" altLang="ja-JP" sz="2400" dirty="0" smtClean="0"/>
              <a:t> usable, SAMM defines Roadmap templates for typical kinds of organizations</a:t>
            </a:r>
          </a:p>
          <a:p>
            <a:pPr lvl="1"/>
            <a:r>
              <a:rPr lang="en-US" altLang="en-US" sz="2000" dirty="0" smtClean="0"/>
              <a:t>Independent Software Vendors</a:t>
            </a:r>
          </a:p>
          <a:p>
            <a:pPr lvl="1"/>
            <a:r>
              <a:rPr lang="en-US" altLang="en-US" sz="2000" dirty="0" smtClean="0"/>
              <a:t>Online Service Providers</a:t>
            </a:r>
          </a:p>
          <a:p>
            <a:pPr lvl="1"/>
            <a:r>
              <a:rPr lang="en-US" altLang="en-US" sz="2000" dirty="0" smtClean="0"/>
              <a:t>Financial Services Organizations</a:t>
            </a:r>
          </a:p>
          <a:p>
            <a:pPr lvl="1"/>
            <a:r>
              <a:rPr lang="en-US" altLang="en-US" sz="2000" dirty="0" smtClean="0"/>
              <a:t>Government Organizations</a:t>
            </a:r>
          </a:p>
          <a:p>
            <a:r>
              <a:rPr lang="en-US" altLang="en-US" sz="2400" dirty="0" smtClean="0"/>
              <a:t>Organization types chosen because</a:t>
            </a:r>
          </a:p>
          <a:p>
            <a:pPr lvl="1"/>
            <a:r>
              <a:rPr lang="en-US" altLang="en-US" sz="2000" dirty="0" smtClean="0"/>
              <a:t>They represent common use cases</a:t>
            </a:r>
          </a:p>
          <a:p>
            <a:pPr lvl="1"/>
            <a:r>
              <a:rPr lang="en-US" altLang="en-US" sz="2000" dirty="0" smtClean="0"/>
              <a:t>Each organization has variations in typical software-induced risk</a:t>
            </a:r>
          </a:p>
          <a:p>
            <a:pPr lvl="1"/>
            <a:r>
              <a:rPr lang="en-US" altLang="en-US" sz="2000" dirty="0" smtClean="0"/>
              <a:t>Optimal creation of an assurance program is different for each</a:t>
            </a:r>
            <a:endParaRPr lang="en-US" altLang="en-US" sz="2000" dirty="0"/>
          </a:p>
        </p:txBody>
      </p:sp>
      <p:pic>
        <p:nvPicPr>
          <p:cNvPr id="36867" name="Picture 3"/>
          <p:cNvPicPr>
            <a:picLocks noChangeAspect="1" noChangeArrowheads="1"/>
          </p:cNvPicPr>
          <p:nvPr/>
        </p:nvPicPr>
        <p:blipFill>
          <a:blip r:embed="rId3"/>
          <a:srcRect/>
          <a:stretch>
            <a:fillRect/>
          </a:stretch>
        </p:blipFill>
        <p:spPr bwMode="auto">
          <a:xfrm>
            <a:off x="6116836" y="223242"/>
            <a:ext cx="2714625" cy="6411516"/>
          </a:xfrm>
          <a:prstGeom prst="rect">
            <a:avLst/>
          </a:prstGeom>
          <a:noFill/>
          <a:ln>
            <a:noFill/>
          </a:ln>
          <a:effectLst>
            <a:outerShdw blurRad="952500" algn="ctr" rotWithShape="0">
              <a:schemeClr val="bg2">
                <a:alpha val="75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extLst>
      <p:ext uri="{BB962C8B-B14F-4D97-AF65-F5344CB8AC3E}">
        <p14:creationId xmlns:p14="http://schemas.microsoft.com/office/powerpoint/2010/main" val="2205565525"/>
      </p:ext>
    </p:extLst>
  </p:cSld>
  <p:clrMapOvr>
    <a:masterClrMapping/>
  </p:clrMapOvr>
  <p:transition spd="slow">
    <p:pull/>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
          <p:cNvSpPr>
            <a:spLocks noGrp="1" noChangeArrowheads="1"/>
          </p:cNvSpPr>
          <p:nvPr>
            <p:ph type="title"/>
          </p:nvPr>
        </p:nvSpPr>
        <p:spPr/>
        <p:txBody>
          <a:bodyPr/>
          <a:lstStyle/>
          <a:p>
            <a:r>
              <a:rPr lang="en-US" dirty="0" smtClean="0"/>
              <a:t>Building Assurance Programs</a:t>
            </a:r>
            <a:endParaRPr lang="en-US" dirty="0"/>
          </a:p>
        </p:txBody>
      </p:sp>
      <p:pic>
        <p:nvPicPr>
          <p:cNvPr id="37891" name="Picture 3"/>
          <p:cNvPicPr>
            <a:picLocks noChangeAspect="1" noChangeArrowheads="1"/>
          </p:cNvPicPr>
          <p:nvPr/>
        </p:nvPicPr>
        <p:blipFill>
          <a:blip r:embed="rId3"/>
          <a:srcRect/>
          <a:stretch>
            <a:fillRect/>
          </a:stretch>
        </p:blipFill>
        <p:spPr bwMode="auto">
          <a:xfrm>
            <a:off x="2268141" y="1219200"/>
            <a:ext cx="4598789" cy="4822031"/>
          </a:xfrm>
          <a:prstGeom prst="rect">
            <a:avLst/>
          </a:prstGeom>
          <a:noFill/>
          <a:ln>
            <a:noFill/>
          </a:ln>
          <a:effectLst>
            <a:outerShdw blurRad="952500" algn="ctr" rotWithShape="0">
              <a:schemeClr val="bg2">
                <a:alpha val="75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extLst>
      <p:ext uri="{BB962C8B-B14F-4D97-AF65-F5344CB8AC3E}">
        <p14:creationId xmlns:p14="http://schemas.microsoft.com/office/powerpoint/2010/main" val="462350143"/>
      </p:ext>
    </p:extLst>
  </p:cSld>
  <p:clrMapOvr>
    <a:masterClrMapping/>
  </p:clrMapOvr>
  <p:transition spd="slow">
    <p:pull/>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1"/>
          <p:cNvSpPr>
            <a:spLocks noGrp="1" noChangeArrowheads="1"/>
          </p:cNvSpPr>
          <p:nvPr>
            <p:ph type="title"/>
          </p:nvPr>
        </p:nvSpPr>
        <p:spPr/>
        <p:txBody>
          <a:bodyPr/>
          <a:lstStyle/>
          <a:p>
            <a:r>
              <a:rPr lang="en-US" dirty="0" smtClean="0"/>
              <a:t>Case Studies</a:t>
            </a:r>
          </a:p>
        </p:txBody>
      </p:sp>
      <p:sp>
        <p:nvSpPr>
          <p:cNvPr id="38914" name="Rectangle 2"/>
          <p:cNvSpPr>
            <a:spLocks noGrp="1" noChangeArrowheads="1"/>
          </p:cNvSpPr>
          <p:nvPr>
            <p:ph idx="1"/>
          </p:nvPr>
        </p:nvSpPr>
        <p:spPr/>
        <p:txBody>
          <a:bodyPr/>
          <a:lstStyle/>
          <a:p>
            <a:r>
              <a:rPr lang="en-US" dirty="0" smtClean="0"/>
              <a:t>A full walkthrough with prose explanations of decision-making as an organization improves</a:t>
            </a:r>
          </a:p>
          <a:p>
            <a:r>
              <a:rPr lang="en-US" dirty="0" smtClean="0"/>
              <a:t>Each Phase described in detail</a:t>
            </a:r>
          </a:p>
          <a:p>
            <a:pPr lvl="1"/>
            <a:r>
              <a:rPr lang="en-US" dirty="0" smtClean="0"/>
              <a:t>Organizational constraints</a:t>
            </a:r>
          </a:p>
          <a:p>
            <a:pPr lvl="1"/>
            <a:r>
              <a:rPr lang="en-US" dirty="0" smtClean="0"/>
              <a:t>Build/buy choices</a:t>
            </a:r>
          </a:p>
          <a:p>
            <a:r>
              <a:rPr lang="en-US" dirty="0" smtClean="0"/>
              <a:t>One case study exists today, several more in progress using industry partners</a:t>
            </a:r>
            <a:endParaRPr lang="en-US" dirty="0"/>
          </a:p>
        </p:txBody>
      </p:sp>
    </p:spTree>
    <p:extLst>
      <p:ext uri="{BB962C8B-B14F-4D97-AF65-F5344CB8AC3E}">
        <p14:creationId xmlns:p14="http://schemas.microsoft.com/office/powerpoint/2010/main" val="3938894600"/>
      </p:ext>
    </p:extLst>
  </p:cSld>
  <p:clrMapOvr>
    <a:masterClrMapping/>
  </p:clrMapOvr>
  <p:transition spd="slow">
    <p:pul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24" name="Rectangle 12"/>
          <p:cNvSpPr>
            <a:spLocks noChangeArrowheads="1"/>
          </p:cNvSpPr>
          <p:nvPr/>
        </p:nvSpPr>
        <p:spPr bwMode="auto">
          <a:xfrm>
            <a:off x="4181475" y="5726113"/>
            <a:ext cx="184150" cy="396875"/>
          </a:xfrm>
          <a:prstGeom prst="rect">
            <a:avLst/>
          </a:prstGeom>
          <a:noFill/>
          <a:ln w="6350">
            <a:noFill/>
            <a:miter lim="800000"/>
            <a:headEnd/>
            <a:tailEnd/>
          </a:ln>
          <a:effectLst/>
        </p:spPr>
        <p:txBody>
          <a:bodyPr wrap="none" anchor="ctr">
            <a:spAutoFit/>
          </a:bodyPr>
          <a:lstStyle/>
          <a:p>
            <a:pPr algn="ctr">
              <a:spcBef>
                <a:spcPct val="50000"/>
              </a:spcBef>
            </a:pPr>
            <a:endParaRPr lang="en-US" sz="2000" dirty="0"/>
          </a:p>
        </p:txBody>
      </p:sp>
      <p:sp>
        <p:nvSpPr>
          <p:cNvPr id="4" name="Rectangle 128"/>
          <p:cNvSpPr txBox="1">
            <a:spLocks noChangeArrowheads="1"/>
          </p:cNvSpPr>
          <p:nvPr/>
        </p:nvSpPr>
        <p:spPr bwMode="auto">
          <a:xfrm>
            <a:off x="4257674" y="5153025"/>
            <a:ext cx="4200525" cy="561975"/>
          </a:xfrm>
          <a:prstGeom prst="rect">
            <a:avLst/>
          </a:prstGeom>
        </p:spPr>
        <p:txBody>
          <a:bodyPr lIns="91440" tIns="45720" rIns="91440" bIns="45720" anchor="ctr"/>
          <a:lstStyle>
            <a:lvl1pPr algn="l" rtl="0" eaLnBrk="1" fontAlgn="base" hangingPunct="1">
              <a:spcBef>
                <a:spcPct val="30000"/>
              </a:spcBef>
              <a:spcAft>
                <a:spcPct val="0"/>
              </a:spcAft>
              <a:buSzPct val="70000"/>
              <a:defRPr sz="1700">
                <a:solidFill>
                  <a:schemeClr val="tx1"/>
                </a:solidFill>
                <a:latin typeface="+mn-lt"/>
                <a:ea typeface="+mn-ea"/>
                <a:cs typeface="+mn-cs"/>
              </a:defRPr>
            </a:lvl1pPr>
            <a:lvl2pPr marL="741363" indent="-284163" algn="l" rtl="0" eaLnBrk="1" fontAlgn="base" hangingPunct="1">
              <a:spcBef>
                <a:spcPct val="5000"/>
              </a:spcBef>
              <a:spcAft>
                <a:spcPct val="5000"/>
              </a:spcAft>
              <a:buSzPct val="90000"/>
              <a:buFont typeface="Times" pitchFamily="18" charset="0"/>
              <a:buChar char="•"/>
              <a:defRPr sz="2000">
                <a:solidFill>
                  <a:schemeClr val="tx1"/>
                </a:solidFill>
                <a:latin typeface="+mn-lt"/>
              </a:defRPr>
            </a:lvl2pPr>
            <a:lvl3pPr marL="1200150" indent="-285750" algn="l" rtl="0" eaLnBrk="1" fontAlgn="base" hangingPunct="1">
              <a:spcBef>
                <a:spcPct val="10000"/>
              </a:spcBef>
              <a:spcAft>
                <a:spcPct val="10000"/>
              </a:spcAft>
              <a:buSzPct val="70000"/>
              <a:buFont typeface="Times" pitchFamily="18" charset="0"/>
              <a:buChar char="—"/>
              <a:defRPr>
                <a:solidFill>
                  <a:schemeClr val="tx1"/>
                </a:solidFill>
                <a:latin typeface="+mn-lt"/>
              </a:defRPr>
            </a:lvl3pPr>
            <a:lvl4pPr marL="1660525" indent="-284163" algn="l" rtl="0" eaLnBrk="1" fontAlgn="base" hangingPunct="1">
              <a:spcBef>
                <a:spcPct val="5000"/>
              </a:spcBef>
              <a:spcAft>
                <a:spcPct val="0"/>
              </a:spcAft>
              <a:buSzPct val="70000"/>
              <a:buChar char="o"/>
              <a:defRPr>
                <a:solidFill>
                  <a:schemeClr val="tx1"/>
                </a:solidFill>
                <a:latin typeface="+mn-lt"/>
              </a:defRPr>
            </a:lvl4pPr>
            <a:lvl5pPr marL="22320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5pPr>
            <a:lvl6pPr marL="26892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6pPr>
            <a:lvl7pPr marL="31464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7pPr>
            <a:lvl8pPr marL="36036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8pPr>
            <a:lvl9pPr marL="40608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9pPr>
          </a:lstStyle>
          <a:p>
            <a:r>
              <a:rPr lang="en-US" kern="0" dirty="0" smtClean="0"/>
              <a:t>Nancy R. Mead</a:t>
            </a:r>
            <a:br>
              <a:rPr lang="en-US" kern="0" dirty="0" smtClean="0"/>
            </a:br>
            <a:r>
              <a:rPr lang="en-US" kern="0" dirty="0" smtClean="0"/>
              <a:t>May 2014</a:t>
            </a:r>
            <a:endParaRPr lang="en-US" kern="0" dirty="0"/>
          </a:p>
        </p:txBody>
      </p:sp>
      <p:sp>
        <p:nvSpPr>
          <p:cNvPr id="5" name="Rectangle 12"/>
          <p:cNvSpPr txBox="1">
            <a:spLocks noChangeArrowheads="1"/>
          </p:cNvSpPr>
          <p:nvPr/>
        </p:nvSpPr>
        <p:spPr bwMode="white">
          <a:xfrm>
            <a:off x="4257673" y="2438400"/>
            <a:ext cx="4352925" cy="762000"/>
          </a:xfrm>
          <a:prstGeom prst="rect">
            <a:avLst/>
          </a:prstGeom>
          <a:noFill/>
          <a:ln w="9525">
            <a:noFill/>
            <a:miter lim="800000"/>
            <a:headEnd/>
            <a:tailEnd/>
          </a:ln>
          <a:effectLst/>
        </p:spPr>
        <p:txBody>
          <a:bodyPr vert="horz" wrap="square" lIns="91428" tIns="45714" rIns="91428" bIns="45714" numCol="1" anchor="t" anchorCtr="0" compatLnSpc="1">
            <a:prstTxWarp prst="textNoShape">
              <a:avLst/>
            </a:prstTxWarp>
          </a:bodyPr>
          <a:lstStyle>
            <a:lvl1pPr>
              <a:lnSpc>
                <a:spcPct val="100000"/>
              </a:lnSpc>
              <a:defRPr sz="2200"/>
            </a:lvl1pPr>
          </a:lstStyle>
          <a:p>
            <a:pPr lvl="0">
              <a:spcBef>
                <a:spcPct val="0"/>
              </a:spcBef>
              <a:defRPr/>
            </a:pPr>
            <a:r>
              <a:rPr lang="en-US" sz="2800" b="1" dirty="0" smtClean="0"/>
              <a:t>Assured Software Development 1: </a:t>
            </a:r>
            <a:r>
              <a:rPr kumimoji="0" lang="en-US" sz="2800" b="1" i="0" u="none" strike="noStrike" kern="0" cap="none" spc="0" normalizeH="0" baseline="0" noProof="0" dirty="0" smtClean="0">
                <a:ln>
                  <a:noFill/>
                </a:ln>
                <a:solidFill>
                  <a:schemeClr val="tx1"/>
                </a:solidFill>
                <a:effectLst/>
                <a:uLnTx/>
                <a:uFillTx/>
                <a:latin typeface="+mj-lt"/>
                <a:ea typeface="+mj-ea"/>
                <a:cs typeface="+mj-cs"/>
              </a:rPr>
              <a:t>Week 4</a:t>
            </a:r>
            <a:endParaRPr kumimoji="0" lang="en-US" sz="2800" b="1" i="0" u="none" strike="noStrike" kern="0" cap="none" spc="0" normalizeH="0" baseline="0" noProof="0" dirty="0">
              <a:ln>
                <a:noFill/>
              </a:ln>
              <a:solidFill>
                <a:schemeClr val="tx1"/>
              </a:solidFill>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7" name="Picture 1"/>
          <p:cNvPicPr>
            <a:picLocks noChangeAspect="1" noChangeArrowheads="1"/>
          </p:cNvPicPr>
          <p:nvPr/>
        </p:nvPicPr>
        <p:blipFill>
          <a:blip r:embed="rId3"/>
          <a:srcRect/>
          <a:stretch>
            <a:fillRect/>
          </a:stretch>
        </p:blipFill>
        <p:spPr bwMode="auto">
          <a:xfrm>
            <a:off x="2428875" y="1562695"/>
            <a:ext cx="4286250" cy="3214688"/>
          </a:xfrm>
          <a:prstGeom prst="rect">
            <a:avLst/>
          </a:prstGeom>
          <a:noFill/>
          <a:ln w="25400">
            <a:solidFill>
              <a:schemeClr val="tx1"/>
            </a:solidFill>
            <a:miter lim="800000"/>
            <a:headEnd/>
            <a:tailEnd/>
          </a:ln>
          <a:effectLst>
            <a:outerShdw blurRad="952500" algn="ctr" rotWithShape="0">
              <a:schemeClr val="bg2">
                <a:alpha val="75000"/>
              </a:schemeClr>
            </a:outerShdw>
          </a:effectLst>
          <a:extLst>
            <a:ext uri="{909E8E84-426E-40DD-AFC4-6F175D3DCCD1}">
              <a14:hiddenFill xmlns:a14="http://schemas.microsoft.com/office/drawing/2010/main">
                <a:solidFill>
                  <a:srgbClr val="FFFFFF"/>
                </a:solidFill>
              </a14:hiddenFill>
            </a:ext>
          </a:extLst>
        </p:spPr>
      </p:pic>
      <p:sp>
        <p:nvSpPr>
          <p:cNvPr id="39938" name="Rectangle 2"/>
          <p:cNvSpPr>
            <a:spLocks noGrp="1" noChangeArrowheads="1"/>
          </p:cNvSpPr>
          <p:nvPr>
            <p:ph type="title"/>
          </p:nvPr>
        </p:nvSpPr>
        <p:spPr/>
        <p:txBody>
          <a:bodyPr/>
          <a:lstStyle/>
          <a:p>
            <a:r>
              <a:rPr lang="en-US" altLang="en-US" dirty="0" smtClean="0"/>
              <a:t>Exploring the Model</a:t>
            </a:r>
            <a:r>
              <a:rPr lang="ja-JP" altLang="en-US" dirty="0" smtClean="0"/>
              <a:t>’</a:t>
            </a:r>
            <a:r>
              <a:rPr lang="en-US" altLang="ja-JP" dirty="0" smtClean="0"/>
              <a:t>s Levels and Activities</a:t>
            </a:r>
            <a:endParaRPr lang="en-US" altLang="en-US" dirty="0"/>
          </a:p>
        </p:txBody>
      </p:sp>
    </p:spTree>
    <p:extLst>
      <p:ext uri="{BB962C8B-B14F-4D97-AF65-F5344CB8AC3E}">
        <p14:creationId xmlns:p14="http://schemas.microsoft.com/office/powerpoint/2010/main" val="2275409415"/>
      </p:ext>
    </p:extLst>
  </p:cSld>
  <p:clrMapOvr>
    <a:masterClrMapping/>
  </p:clrMapOvr>
  <p:transition spd="slow">
    <p:pull/>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1"/>
          <p:cNvSpPr>
            <a:spLocks noGrp="1" noChangeArrowheads="1"/>
          </p:cNvSpPr>
          <p:nvPr>
            <p:ph type="title"/>
          </p:nvPr>
        </p:nvSpPr>
        <p:spPr/>
        <p:txBody>
          <a:bodyPr/>
          <a:lstStyle/>
          <a:p>
            <a:r>
              <a:rPr lang="en-US" dirty="0" smtClean="0"/>
              <a:t>The SAMM 1.0 Release</a:t>
            </a:r>
            <a:endParaRPr lang="en-US" dirty="0"/>
          </a:p>
        </p:txBody>
      </p:sp>
      <p:pic>
        <p:nvPicPr>
          <p:cNvPr id="40962" name="Picture 2"/>
          <p:cNvPicPr>
            <a:picLocks noChangeAspect="1" noChangeArrowheads="1"/>
          </p:cNvPicPr>
          <p:nvPr/>
        </p:nvPicPr>
        <p:blipFill>
          <a:blip r:embed="rId3"/>
          <a:srcRect/>
          <a:stretch>
            <a:fillRect/>
          </a:stretch>
        </p:blipFill>
        <p:spPr bwMode="auto">
          <a:xfrm>
            <a:off x="2803922" y="1367135"/>
            <a:ext cx="3536156" cy="4576465"/>
          </a:xfrm>
          <a:prstGeom prst="rect">
            <a:avLst/>
          </a:prstGeom>
          <a:noFill/>
          <a:ln>
            <a:noFill/>
          </a:ln>
          <a:effectLst>
            <a:outerShdw blurRad="952500" algn="ctr" rotWithShape="0">
              <a:schemeClr val="bg2">
                <a:alpha val="75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extLst>
      <p:ext uri="{BB962C8B-B14F-4D97-AF65-F5344CB8AC3E}">
        <p14:creationId xmlns:p14="http://schemas.microsoft.com/office/powerpoint/2010/main" val="1204604032"/>
      </p:ext>
    </p:extLst>
  </p:cSld>
  <p:clrMapOvr>
    <a:masterClrMapping/>
  </p:clrMapOvr>
  <p:transition spd="slow">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1"/>
          <p:cNvPicPr>
            <a:picLocks noChangeAspect="1" noChangeArrowheads="1"/>
          </p:cNvPicPr>
          <p:nvPr/>
        </p:nvPicPr>
        <p:blipFill>
          <a:blip r:embed="rId3">
            <a:extLst>
              <a:ext uri="{28A0092B-C50C-407E-A947-70E740481C1C}">
                <a14:useLocalDpi xmlns:a14="http://schemas.microsoft.com/office/drawing/2010/main" val="0"/>
              </a:ext>
            </a:extLst>
          </a:blip>
          <a:srcRect l="3845" r="3845"/>
          <a:stretch>
            <a:fillRect/>
          </a:stretch>
        </p:blipFill>
        <p:spPr bwMode="auto">
          <a:xfrm>
            <a:off x="2428875" y="1562695"/>
            <a:ext cx="4286250" cy="3214688"/>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41986" name="Rectangle 2"/>
          <p:cNvSpPr>
            <a:spLocks noGrp="1" noChangeArrowheads="1"/>
          </p:cNvSpPr>
          <p:nvPr>
            <p:ph type="title"/>
          </p:nvPr>
        </p:nvSpPr>
        <p:spPr/>
        <p:txBody>
          <a:bodyPr/>
          <a:lstStyle/>
          <a:p>
            <a:r>
              <a:rPr lang="en-US" dirty="0" smtClean="0"/>
              <a:t>SAMM and the Real World</a:t>
            </a:r>
            <a:endParaRPr lang="en-US" dirty="0"/>
          </a:p>
        </p:txBody>
      </p:sp>
    </p:spTree>
    <p:extLst>
      <p:ext uri="{BB962C8B-B14F-4D97-AF65-F5344CB8AC3E}">
        <p14:creationId xmlns:p14="http://schemas.microsoft.com/office/powerpoint/2010/main" val="3941269809"/>
      </p:ext>
    </p:extLst>
  </p:cSld>
  <p:clrMapOvr>
    <a:masterClrMapping/>
  </p:clrMapOvr>
  <p:transition spd="slow">
    <p:pull/>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1"/>
          <p:cNvSpPr>
            <a:spLocks noGrp="1" noChangeArrowheads="1"/>
          </p:cNvSpPr>
          <p:nvPr>
            <p:ph type="title"/>
          </p:nvPr>
        </p:nvSpPr>
        <p:spPr/>
        <p:txBody>
          <a:bodyPr/>
          <a:lstStyle/>
          <a:p>
            <a:r>
              <a:rPr lang="en-US" dirty="0" smtClean="0"/>
              <a:t>SAMM History</a:t>
            </a:r>
          </a:p>
        </p:txBody>
      </p:sp>
      <p:sp>
        <p:nvSpPr>
          <p:cNvPr id="43010" name="Rectangle 2"/>
          <p:cNvSpPr>
            <a:spLocks noGrp="1" noChangeArrowheads="1"/>
          </p:cNvSpPr>
          <p:nvPr>
            <p:ph idx="1"/>
          </p:nvPr>
        </p:nvSpPr>
        <p:spPr/>
        <p:txBody>
          <a:bodyPr/>
          <a:lstStyle/>
          <a:p>
            <a:r>
              <a:rPr lang="en-US" dirty="0" smtClean="0"/>
              <a:t>Beta released August 2008</a:t>
            </a:r>
          </a:p>
          <a:p>
            <a:pPr lvl="1"/>
            <a:r>
              <a:rPr lang="en-US" dirty="0" smtClean="0"/>
              <a:t>1.0 released March 2009</a:t>
            </a:r>
          </a:p>
          <a:p>
            <a:r>
              <a:rPr lang="en-US" dirty="0" smtClean="0"/>
              <a:t>Originally funded by Fortify</a:t>
            </a:r>
          </a:p>
          <a:p>
            <a:pPr lvl="1"/>
            <a:r>
              <a:rPr lang="en-US" dirty="0" smtClean="0"/>
              <a:t>Still actively involved and using this model</a:t>
            </a:r>
          </a:p>
          <a:p>
            <a:r>
              <a:rPr lang="en-US" dirty="0" smtClean="0"/>
              <a:t>Released under a Creative Commons Attribution Share-Alike license</a:t>
            </a:r>
          </a:p>
          <a:p>
            <a:r>
              <a:rPr lang="en-US" dirty="0" smtClean="0"/>
              <a:t>Donated to OWASP and is currently an OWASP project</a:t>
            </a:r>
            <a:endParaRPr lang="en-US" dirty="0"/>
          </a:p>
        </p:txBody>
      </p:sp>
    </p:spTree>
    <p:extLst>
      <p:ext uri="{BB962C8B-B14F-4D97-AF65-F5344CB8AC3E}">
        <p14:creationId xmlns:p14="http://schemas.microsoft.com/office/powerpoint/2010/main" val="3048865166"/>
      </p:ext>
    </p:extLst>
  </p:cSld>
  <p:clrMapOvr>
    <a:masterClrMapping/>
  </p:clrMapOvr>
  <p:transition spd="slow">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1"/>
          <p:cNvSpPr>
            <a:spLocks noGrp="1" noChangeArrowheads="1"/>
          </p:cNvSpPr>
          <p:nvPr>
            <p:ph type="title"/>
          </p:nvPr>
        </p:nvSpPr>
        <p:spPr/>
        <p:txBody>
          <a:bodyPr/>
          <a:lstStyle/>
          <a:p>
            <a:r>
              <a:rPr lang="en-US" dirty="0" smtClean="0"/>
              <a:t>Expert Contributions</a:t>
            </a:r>
          </a:p>
        </p:txBody>
      </p:sp>
      <p:sp>
        <p:nvSpPr>
          <p:cNvPr id="44034" name="Rectangle 2"/>
          <p:cNvSpPr>
            <a:spLocks noGrp="1" noChangeArrowheads="1"/>
          </p:cNvSpPr>
          <p:nvPr>
            <p:ph idx="1"/>
          </p:nvPr>
        </p:nvSpPr>
        <p:spPr/>
        <p:txBody>
          <a:bodyPr/>
          <a:lstStyle/>
          <a:p>
            <a:r>
              <a:rPr lang="en-US" altLang="en-US" dirty="0" smtClean="0"/>
              <a:t>Built based on collected experiences with 100</a:t>
            </a:r>
            <a:r>
              <a:rPr lang="ja-JP" altLang="en-US" smtClean="0"/>
              <a:t>’</a:t>
            </a:r>
            <a:r>
              <a:rPr lang="en-US" altLang="ja-JP" dirty="0" smtClean="0"/>
              <a:t>s of organizations</a:t>
            </a:r>
          </a:p>
          <a:p>
            <a:pPr lvl="1"/>
            <a:r>
              <a:rPr lang="en-US" altLang="en-US" dirty="0" smtClean="0"/>
              <a:t>Including security experts, developers, architects, development managers, IT managers</a:t>
            </a:r>
            <a:endParaRPr lang="en-US" altLang="en-US" dirty="0"/>
          </a:p>
        </p:txBody>
      </p:sp>
      <p:pic>
        <p:nvPicPr>
          <p:cNvPr id="44035" name="Picture 3"/>
          <p:cNvPicPr>
            <a:picLocks noChangeAspect="1" noChangeArrowheads="1"/>
          </p:cNvPicPr>
          <p:nvPr/>
        </p:nvPicPr>
        <p:blipFill>
          <a:blip r:embed="rId3"/>
          <a:srcRect/>
          <a:stretch>
            <a:fillRect/>
          </a:stretch>
        </p:blipFill>
        <p:spPr bwMode="auto">
          <a:xfrm>
            <a:off x="947142" y="3429000"/>
            <a:ext cx="7206258" cy="2232422"/>
          </a:xfrm>
          <a:prstGeom prst="rect">
            <a:avLst/>
          </a:prstGeom>
          <a:noFill/>
          <a:ln>
            <a:noFill/>
          </a:ln>
          <a:effectLst>
            <a:outerShdw blurRad="952500" algn="ctr" rotWithShape="0">
              <a:schemeClr val="bg2">
                <a:alpha val="75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extLst>
      <p:ext uri="{BB962C8B-B14F-4D97-AF65-F5344CB8AC3E}">
        <p14:creationId xmlns:p14="http://schemas.microsoft.com/office/powerpoint/2010/main" val="982184959"/>
      </p:ext>
    </p:extLst>
  </p:cSld>
  <p:clrMapOvr>
    <a:masterClrMapping/>
  </p:clrMapOvr>
  <p:transition spd="slow">
    <p:pull/>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1"/>
          <p:cNvSpPr>
            <a:spLocks noGrp="1" noChangeArrowheads="1"/>
          </p:cNvSpPr>
          <p:nvPr>
            <p:ph type="title"/>
          </p:nvPr>
        </p:nvSpPr>
        <p:spPr/>
        <p:txBody>
          <a:bodyPr/>
          <a:lstStyle/>
          <a:p>
            <a:r>
              <a:rPr lang="en-US" dirty="0" smtClean="0"/>
              <a:t>Industry Support</a:t>
            </a:r>
          </a:p>
        </p:txBody>
      </p:sp>
      <p:sp>
        <p:nvSpPr>
          <p:cNvPr id="45058" name="Rectangle 2"/>
          <p:cNvSpPr>
            <a:spLocks noGrp="1" noChangeArrowheads="1"/>
          </p:cNvSpPr>
          <p:nvPr>
            <p:ph idx="1"/>
          </p:nvPr>
        </p:nvSpPr>
        <p:spPr/>
        <p:txBody>
          <a:bodyPr/>
          <a:lstStyle/>
          <a:p>
            <a:r>
              <a:rPr lang="en-US" dirty="0" smtClean="0"/>
              <a:t>Several more case studies underway</a:t>
            </a:r>
          </a:p>
        </p:txBody>
      </p:sp>
      <p:pic>
        <p:nvPicPr>
          <p:cNvPr id="45059" name="Picture 3"/>
          <p:cNvPicPr>
            <a:picLocks noChangeAspect="1" noChangeArrowheads="1"/>
          </p:cNvPicPr>
          <p:nvPr/>
        </p:nvPicPr>
        <p:blipFill>
          <a:blip r:embed="rId3"/>
          <a:srcRect/>
          <a:stretch>
            <a:fillRect/>
          </a:stretch>
        </p:blipFill>
        <p:spPr bwMode="auto">
          <a:xfrm>
            <a:off x="1447800" y="3093840"/>
            <a:ext cx="6206133" cy="2830711"/>
          </a:xfrm>
          <a:prstGeom prst="rect">
            <a:avLst/>
          </a:prstGeom>
          <a:noFill/>
          <a:ln>
            <a:noFill/>
          </a:ln>
          <a:effectLst>
            <a:outerShdw blurRad="952500" algn="ctr" rotWithShape="0">
              <a:schemeClr val="bg2">
                <a:alpha val="75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44037"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80034" y="2209800"/>
            <a:ext cx="4750594" cy="928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extLst>
      <p:ext uri="{BB962C8B-B14F-4D97-AF65-F5344CB8AC3E}">
        <p14:creationId xmlns:p14="http://schemas.microsoft.com/office/powerpoint/2010/main" val="3091442486"/>
      </p:ext>
    </p:extLst>
  </p:cSld>
  <p:clrMapOvr>
    <a:masterClrMapping/>
  </p:clrMapOvr>
  <p:transition spd="slow">
    <p:pull/>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1"/>
          <p:cNvSpPr>
            <a:spLocks noGrp="1" noChangeArrowheads="1"/>
          </p:cNvSpPr>
          <p:nvPr>
            <p:ph type="title"/>
          </p:nvPr>
        </p:nvSpPr>
        <p:spPr/>
        <p:txBody>
          <a:bodyPr/>
          <a:lstStyle/>
          <a:p>
            <a:r>
              <a:rPr lang="en-US" dirty="0" smtClean="0"/>
              <a:t>The OpenSAMM Project</a:t>
            </a:r>
            <a:endParaRPr lang="en-US" dirty="0"/>
          </a:p>
        </p:txBody>
      </p:sp>
      <p:sp>
        <p:nvSpPr>
          <p:cNvPr id="46082" name="Rectangle 2"/>
          <p:cNvSpPr>
            <a:spLocks noGrp="1" noChangeArrowheads="1"/>
          </p:cNvSpPr>
          <p:nvPr>
            <p:ph idx="1"/>
          </p:nvPr>
        </p:nvSpPr>
        <p:spPr/>
        <p:txBody>
          <a:bodyPr/>
          <a:lstStyle/>
          <a:p>
            <a:r>
              <a:rPr lang="en-US" dirty="0" smtClean="0">
                <a:hlinkClick r:id="rId3"/>
              </a:rPr>
              <a:t>http://www.opensamm.org</a:t>
            </a:r>
            <a:endParaRPr lang="en-US" dirty="0" smtClean="0"/>
          </a:p>
          <a:p>
            <a:r>
              <a:rPr lang="en-US" dirty="0" smtClean="0"/>
              <a:t>Dedicated to defining, improving, and testing the SAMM framework</a:t>
            </a:r>
          </a:p>
          <a:p>
            <a:r>
              <a:rPr lang="en-US" dirty="0" smtClean="0"/>
              <a:t>Always vendor-neutral, but lots of industry participation</a:t>
            </a:r>
          </a:p>
          <a:p>
            <a:pPr lvl="1"/>
            <a:r>
              <a:rPr lang="en-US" dirty="0" smtClean="0"/>
              <a:t>Open and community driven</a:t>
            </a:r>
          </a:p>
          <a:p>
            <a:r>
              <a:rPr lang="en-US" dirty="0" smtClean="0"/>
              <a:t>Targeting new releases every 6-12 months</a:t>
            </a:r>
          </a:p>
          <a:p>
            <a:r>
              <a:rPr lang="en-US" dirty="0" smtClean="0"/>
              <a:t>Change management process</a:t>
            </a:r>
          </a:p>
          <a:p>
            <a:pPr lvl="1"/>
            <a:r>
              <a:rPr lang="en-US" dirty="0" smtClean="0"/>
              <a:t>SAMM Enhancement Proposals (SEP)</a:t>
            </a:r>
          </a:p>
          <a:p>
            <a:pPr lvl="0"/>
            <a:r>
              <a:rPr lang="en-US" dirty="0">
                <a:solidFill>
                  <a:srgbClr val="000000"/>
                </a:solidFill>
              </a:rPr>
              <a:t>Latest news at </a:t>
            </a:r>
            <a:r>
              <a:rPr lang="en-US" dirty="0">
                <a:solidFill>
                  <a:srgbClr val="000000"/>
                </a:solidFill>
                <a:hlinkClick r:id="rId3"/>
              </a:rPr>
              <a:t>http://www.opensamm.org</a:t>
            </a:r>
            <a:endParaRPr lang="en-US" dirty="0">
              <a:solidFill>
                <a:srgbClr val="000000"/>
              </a:solidFill>
            </a:endParaRPr>
          </a:p>
          <a:p>
            <a:pPr marL="283464" lvl="1" indent="0">
              <a:buNone/>
            </a:pPr>
            <a:endParaRPr lang="en-US" dirty="0" smtClean="0"/>
          </a:p>
        </p:txBody>
      </p:sp>
    </p:spTree>
    <p:extLst>
      <p:ext uri="{BB962C8B-B14F-4D97-AF65-F5344CB8AC3E}">
        <p14:creationId xmlns:p14="http://schemas.microsoft.com/office/powerpoint/2010/main" val="4020856779"/>
      </p:ext>
    </p:extLst>
  </p:cSld>
  <p:clrMapOvr>
    <a:masterClrMapping/>
  </p:clrMapOvr>
  <p:transition spd="slow">
    <p:pull/>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1"/>
          <p:cNvSpPr>
            <a:spLocks noGrp="1" noChangeArrowheads="1"/>
          </p:cNvSpPr>
          <p:nvPr>
            <p:ph type="title"/>
          </p:nvPr>
        </p:nvSpPr>
        <p:spPr/>
        <p:txBody>
          <a:bodyPr/>
          <a:lstStyle/>
          <a:p>
            <a:r>
              <a:rPr lang="en-US" dirty="0" smtClean="0"/>
              <a:t>Future Plans</a:t>
            </a:r>
          </a:p>
        </p:txBody>
      </p:sp>
      <p:sp>
        <p:nvSpPr>
          <p:cNvPr id="47106" name="Rectangle 2"/>
          <p:cNvSpPr>
            <a:spLocks noGrp="1" noChangeArrowheads="1"/>
          </p:cNvSpPr>
          <p:nvPr>
            <p:ph idx="1"/>
          </p:nvPr>
        </p:nvSpPr>
        <p:spPr/>
        <p:txBody>
          <a:bodyPr/>
          <a:lstStyle/>
          <a:p>
            <a:r>
              <a:rPr lang="en-US" dirty="0" smtClean="0"/>
              <a:t>Mappings to existing standards and regulations (many underway currently)</a:t>
            </a:r>
          </a:p>
          <a:p>
            <a:pPr lvl="1"/>
            <a:r>
              <a:rPr lang="en-US" dirty="0" smtClean="0"/>
              <a:t>PCI, COBIT, ISO-17799/27002, ISM3, etc.</a:t>
            </a:r>
          </a:p>
          <a:p>
            <a:r>
              <a:rPr lang="en-US" dirty="0" smtClean="0"/>
              <a:t>Additional roadmaps where need is identified</a:t>
            </a:r>
          </a:p>
          <a:p>
            <a:r>
              <a:rPr lang="en-US" dirty="0" smtClean="0"/>
              <a:t>Additional case studies</a:t>
            </a:r>
          </a:p>
          <a:p>
            <a:r>
              <a:rPr lang="en-US" dirty="0" smtClean="0"/>
              <a:t>Feedback for refinement of the model</a:t>
            </a:r>
          </a:p>
          <a:p>
            <a:r>
              <a:rPr lang="en-US" dirty="0" smtClean="0"/>
              <a:t>Translations into other languages</a:t>
            </a:r>
            <a:endParaRPr lang="en-US" dirty="0"/>
          </a:p>
        </p:txBody>
      </p:sp>
    </p:spTree>
    <p:extLst>
      <p:ext uri="{BB962C8B-B14F-4D97-AF65-F5344CB8AC3E}">
        <p14:creationId xmlns:p14="http://schemas.microsoft.com/office/powerpoint/2010/main" val="1808922395"/>
      </p:ext>
    </p:extLst>
  </p:cSld>
  <p:clrMapOvr>
    <a:masterClrMapping/>
  </p:clrMapOvr>
  <p:transition spd="slow">
    <p:pull/>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1"/>
          <p:cNvSpPr>
            <a:spLocks noGrp="1" noChangeArrowheads="1"/>
          </p:cNvSpPr>
          <p:nvPr>
            <p:ph type="title"/>
          </p:nvPr>
        </p:nvSpPr>
        <p:spPr/>
        <p:txBody>
          <a:bodyPr/>
          <a:lstStyle/>
          <a:p>
            <a:r>
              <a:rPr lang="en-US" dirty="0" smtClean="0"/>
              <a:t>Quick Re-Cap on </a:t>
            </a:r>
            <a:r>
              <a:rPr lang="en-US" dirty="0"/>
              <a:t>U</a:t>
            </a:r>
            <a:r>
              <a:rPr lang="en-US" dirty="0" smtClean="0"/>
              <a:t>sing SAMM</a:t>
            </a:r>
            <a:endParaRPr lang="en-US" dirty="0"/>
          </a:p>
        </p:txBody>
      </p:sp>
      <p:sp>
        <p:nvSpPr>
          <p:cNvPr id="51202" name="Rectangle 2"/>
          <p:cNvSpPr>
            <a:spLocks noGrp="1" noChangeArrowheads="1"/>
          </p:cNvSpPr>
          <p:nvPr>
            <p:ph idx="1"/>
          </p:nvPr>
        </p:nvSpPr>
        <p:spPr/>
        <p:txBody>
          <a:bodyPr/>
          <a:lstStyle/>
          <a:p>
            <a:r>
              <a:rPr lang="en-US" altLang="en-US" dirty="0" smtClean="0"/>
              <a:t>Evaluate an organization</a:t>
            </a:r>
            <a:r>
              <a:rPr lang="ja-JP" altLang="en-US" dirty="0" smtClean="0"/>
              <a:t>’</a:t>
            </a:r>
            <a:r>
              <a:rPr lang="en-US" altLang="ja-JP" dirty="0" smtClean="0"/>
              <a:t>s existing software security practices.</a:t>
            </a:r>
          </a:p>
          <a:p>
            <a:r>
              <a:rPr lang="en-US" altLang="en-US" dirty="0" smtClean="0"/>
              <a:t>Build a balanced software security assurance program in well-defined iterations.</a:t>
            </a:r>
          </a:p>
          <a:p>
            <a:r>
              <a:rPr lang="en-US" altLang="en-US" dirty="0" smtClean="0"/>
              <a:t>Demonstrate concrete improvements to a security assurance program.</a:t>
            </a:r>
          </a:p>
          <a:p>
            <a:r>
              <a:rPr lang="en-US" altLang="en-US" dirty="0" smtClean="0"/>
              <a:t>Define and measure security-related activities throughout an organization.</a:t>
            </a:r>
            <a:endParaRPr lang="en-US" altLang="en-US" dirty="0"/>
          </a:p>
        </p:txBody>
      </p:sp>
    </p:spTree>
    <p:extLst>
      <p:ext uri="{BB962C8B-B14F-4D97-AF65-F5344CB8AC3E}">
        <p14:creationId xmlns:p14="http://schemas.microsoft.com/office/powerpoint/2010/main" val="4265972528"/>
      </p:ext>
    </p:extLst>
  </p:cSld>
  <p:clrMapOvr>
    <a:masterClrMapping/>
  </p:clrMapOvr>
  <p:transition spd="slow">
    <p:pull/>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white">
          <a:xfrm>
            <a:off x="3200400" y="2438400"/>
            <a:ext cx="5791200" cy="1930400"/>
          </a:xfrm>
          <a:prstGeom prst="rect">
            <a:avLst/>
          </a:prstGeom>
          <a:noFill/>
          <a:ln w="9525">
            <a:noFill/>
            <a:miter lim="800000"/>
            <a:headEnd/>
            <a:tailEnd/>
          </a:ln>
          <a:effectLst/>
        </p:spPr>
        <p:txBody>
          <a:bodyPr tIns="46154" rIns="92309" bIns="46154" anchor="ctr"/>
          <a:lstStyle/>
          <a:p>
            <a:r>
              <a:rPr lang="en-US" sz="3600" b="1" dirty="0" smtClean="0">
                <a:latin typeface="Calibri" panose="020F0502020204030204" pitchFamily="34" charset="0"/>
              </a:rPr>
              <a:t>Questions?</a:t>
            </a:r>
          </a:p>
        </p:txBody>
      </p:sp>
      <p:sp>
        <p:nvSpPr>
          <p:cNvPr id="5" name="Line 24"/>
          <p:cNvSpPr>
            <a:spLocks noChangeShapeType="1"/>
          </p:cNvSpPr>
          <p:nvPr/>
        </p:nvSpPr>
        <p:spPr bwMode="auto">
          <a:xfrm>
            <a:off x="0" y="977900"/>
            <a:ext cx="91440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6" name="Picture 22"/>
          <p:cNvPicPr>
            <a:picLocks noChangeAspect="1" noChangeArrowheads="1"/>
          </p:cNvPicPr>
          <p:nvPr/>
        </p:nvPicPr>
        <p:blipFill>
          <a:blip r:embed="rId3" cstate="print"/>
          <a:srcRect/>
          <a:stretch>
            <a:fillRect/>
          </a:stretch>
        </p:blipFill>
        <p:spPr bwMode="auto">
          <a:xfrm>
            <a:off x="0" y="1003300"/>
            <a:ext cx="2740025" cy="4178300"/>
          </a:xfrm>
          <a:prstGeom prst="rect">
            <a:avLst/>
          </a:prstGeom>
          <a:noFill/>
          <a:ln w="9525">
            <a:noFill/>
            <a:miter lim="800000"/>
            <a:headEnd/>
            <a:tailEnd/>
          </a:ln>
          <a:effectLst/>
        </p:spPr>
      </p:pic>
    </p:spTree>
    <p:extLst>
      <p:ext uri="{BB962C8B-B14F-4D97-AF65-F5344CB8AC3E}">
        <p14:creationId xmlns:p14="http://schemas.microsoft.com/office/powerpoint/2010/main" val="2656606750"/>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white">
          <a:xfrm>
            <a:off x="3200400" y="2438400"/>
            <a:ext cx="5791200" cy="1930400"/>
          </a:xfrm>
          <a:prstGeom prst="rect">
            <a:avLst/>
          </a:prstGeom>
          <a:noFill/>
          <a:ln w="9525">
            <a:noFill/>
            <a:miter lim="800000"/>
            <a:headEnd/>
            <a:tailEnd/>
          </a:ln>
          <a:effectLst/>
        </p:spPr>
        <p:txBody>
          <a:bodyPr tIns="46154" rIns="92309" bIns="46154" anchor="ctr"/>
          <a:lstStyle/>
          <a:p>
            <a:pPr>
              <a:spcBef>
                <a:spcPct val="0"/>
              </a:spcBef>
            </a:pPr>
            <a:r>
              <a:rPr lang="en-US" sz="3600" b="1" dirty="0" smtClean="0">
                <a:solidFill>
                  <a:srgbClr val="000000"/>
                </a:solidFill>
                <a:latin typeface="Calibri" panose="020F0502020204030204" pitchFamily="34" charset="0"/>
                <a:ea typeface="ＭＳ Ｐゴシック"/>
              </a:rPr>
              <a:t>Selected Maturity Models in Detail</a:t>
            </a:r>
          </a:p>
        </p:txBody>
      </p:sp>
      <p:sp>
        <p:nvSpPr>
          <p:cNvPr id="5" name="Line 24"/>
          <p:cNvSpPr>
            <a:spLocks noChangeShapeType="1"/>
          </p:cNvSpPr>
          <p:nvPr/>
        </p:nvSpPr>
        <p:spPr bwMode="auto">
          <a:xfrm>
            <a:off x="0" y="977900"/>
            <a:ext cx="9144000" cy="1588"/>
          </a:xfrm>
          <a:prstGeom prst="line">
            <a:avLst/>
          </a:prstGeom>
          <a:noFill/>
          <a:ln w="12700" cap="rnd">
            <a:solidFill>
              <a:schemeClr val="bg2"/>
            </a:solidFill>
            <a:prstDash val="sysDot"/>
            <a:round/>
            <a:headEnd/>
            <a:tailEnd/>
          </a:ln>
          <a:effectLst/>
        </p:spPr>
        <p:txBody>
          <a:bodyPr wrap="none" lIns="0" tIns="0" anchor="ctr"/>
          <a:lstStyle/>
          <a:p>
            <a:pPr>
              <a:spcBef>
                <a:spcPct val="0"/>
              </a:spcBef>
            </a:pPr>
            <a:endParaRPr lang="en-US" dirty="0">
              <a:solidFill>
                <a:srgbClr val="000000"/>
              </a:solidFill>
              <a:latin typeface="Arial" pitchFamily="34" charset="0"/>
              <a:ea typeface="ＭＳ Ｐゴシック"/>
            </a:endParaRPr>
          </a:p>
        </p:txBody>
      </p:sp>
      <p:pic>
        <p:nvPicPr>
          <p:cNvPr id="6" name="Picture 22"/>
          <p:cNvPicPr>
            <a:picLocks noChangeAspect="1" noChangeArrowheads="1"/>
          </p:cNvPicPr>
          <p:nvPr/>
        </p:nvPicPr>
        <p:blipFill>
          <a:blip r:embed="rId3" cstate="print"/>
          <a:srcRect/>
          <a:stretch>
            <a:fillRect/>
          </a:stretch>
        </p:blipFill>
        <p:spPr bwMode="auto">
          <a:xfrm>
            <a:off x="0" y="1003300"/>
            <a:ext cx="2740025" cy="4178300"/>
          </a:xfrm>
          <a:prstGeom prst="rect">
            <a:avLst/>
          </a:prstGeom>
          <a:noFill/>
          <a:ln w="9525">
            <a:noFill/>
            <a:miter lim="800000"/>
            <a:headEnd/>
            <a:tailEnd/>
          </a:ln>
          <a:effectLst/>
        </p:spPr>
      </p:pic>
    </p:spTree>
    <p:extLst>
      <p:ext uri="{BB962C8B-B14F-4D97-AF65-F5344CB8AC3E}">
        <p14:creationId xmlns:p14="http://schemas.microsoft.com/office/powerpoint/2010/main" val="1096940590"/>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white">
          <a:xfrm>
            <a:off x="3200400" y="2438400"/>
            <a:ext cx="5791200" cy="1930400"/>
          </a:xfrm>
          <a:prstGeom prst="rect">
            <a:avLst/>
          </a:prstGeom>
          <a:noFill/>
          <a:ln w="9525">
            <a:noFill/>
            <a:miter lim="800000"/>
            <a:headEnd/>
            <a:tailEnd/>
          </a:ln>
          <a:effectLst/>
        </p:spPr>
        <p:txBody>
          <a:bodyPr tIns="46154" rIns="92309" bIns="46154" anchor="ctr"/>
          <a:lstStyle/>
          <a:p>
            <a:r>
              <a:rPr lang="en-US" sz="3600" b="1" dirty="0" smtClean="0">
                <a:latin typeface="Calibri" panose="020F0502020204030204" pitchFamily="34" charset="0"/>
              </a:rPr>
              <a:t>The Building Security In Maturity Model</a:t>
            </a:r>
          </a:p>
          <a:p>
            <a:pPr lvl="0">
              <a:spcBef>
                <a:spcPct val="0"/>
              </a:spcBef>
            </a:pPr>
            <a:r>
              <a:rPr lang="en-US" sz="2400" dirty="0">
                <a:solidFill>
                  <a:srgbClr val="000000"/>
                </a:solidFill>
                <a:latin typeface="Arial" pitchFamily="34" charset="0"/>
                <a:ea typeface="ＭＳ Ｐゴシック"/>
              </a:rPr>
              <a:t>(Developed by Gary McGraw and Sammy Migues, Cigital</a:t>
            </a:r>
            <a:r>
              <a:rPr lang="en-US" sz="2400" b="1" dirty="0">
                <a:solidFill>
                  <a:srgbClr val="000000"/>
                </a:solidFill>
                <a:latin typeface="Calibri" panose="020F0502020204030204" pitchFamily="34" charset="0"/>
                <a:ea typeface="ＭＳ Ｐゴシック"/>
              </a:rPr>
              <a:t>)</a:t>
            </a:r>
            <a:endParaRPr lang="en-US" sz="2400" dirty="0">
              <a:solidFill>
                <a:srgbClr val="000000"/>
              </a:solidFill>
              <a:latin typeface="Arial" pitchFamily="34" charset="0"/>
              <a:ea typeface="ＭＳ Ｐゴシック"/>
            </a:endParaRPr>
          </a:p>
          <a:p>
            <a:endParaRPr lang="en-US" sz="3600" b="1" dirty="0" smtClean="0">
              <a:latin typeface="Calibri" panose="020F0502020204030204" pitchFamily="34" charset="0"/>
            </a:endParaRPr>
          </a:p>
        </p:txBody>
      </p:sp>
      <p:sp>
        <p:nvSpPr>
          <p:cNvPr id="5" name="Line 24"/>
          <p:cNvSpPr>
            <a:spLocks noChangeShapeType="1"/>
          </p:cNvSpPr>
          <p:nvPr/>
        </p:nvSpPr>
        <p:spPr bwMode="auto">
          <a:xfrm>
            <a:off x="0" y="977900"/>
            <a:ext cx="91440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6" name="Picture 22"/>
          <p:cNvPicPr>
            <a:picLocks noChangeAspect="1" noChangeArrowheads="1"/>
          </p:cNvPicPr>
          <p:nvPr/>
        </p:nvPicPr>
        <p:blipFill>
          <a:blip r:embed="rId3" cstate="print"/>
          <a:srcRect/>
          <a:stretch>
            <a:fillRect/>
          </a:stretch>
        </p:blipFill>
        <p:spPr bwMode="auto">
          <a:xfrm>
            <a:off x="0" y="1003300"/>
            <a:ext cx="2740025" cy="4178300"/>
          </a:xfrm>
          <a:prstGeom prst="rect">
            <a:avLst/>
          </a:prstGeom>
          <a:noFill/>
          <a:ln w="9525">
            <a:noFill/>
            <a:miter lim="800000"/>
            <a:headEnd/>
            <a:tailEnd/>
          </a:ln>
          <a:effectLst/>
        </p:spPr>
      </p:pic>
    </p:spTree>
    <p:extLst>
      <p:ext uri="{BB962C8B-B14F-4D97-AF65-F5344CB8AC3E}">
        <p14:creationId xmlns:p14="http://schemas.microsoft.com/office/powerpoint/2010/main" val="3762817597"/>
      </p:ext>
    </p:extLst>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noChangeArrowheads="1"/>
          </p:cNvSpPr>
          <p:nvPr>
            <p:ph type="title"/>
          </p:nvPr>
        </p:nvSpPr>
        <p:spPr/>
        <p:txBody>
          <a:bodyPr/>
          <a:lstStyle/>
          <a:p>
            <a:r>
              <a:rPr lang="en-US" dirty="0" smtClean="0"/>
              <a:t>Software Security Basics</a:t>
            </a:r>
            <a:endParaRPr lang="en-US" dirty="0"/>
          </a:p>
        </p:txBody>
      </p:sp>
      <p:sp>
        <p:nvSpPr>
          <p:cNvPr id="36866" name="Rectangle 3"/>
          <p:cNvSpPr>
            <a:spLocks noGrp="1" noChangeArrowheads="1"/>
          </p:cNvSpPr>
          <p:nvPr>
            <p:ph idx="1"/>
          </p:nvPr>
        </p:nvSpPr>
        <p:spPr/>
        <p:txBody>
          <a:bodyPr/>
          <a:lstStyle/>
          <a:p>
            <a:r>
              <a:rPr lang="en-US" dirty="0" smtClean="0"/>
              <a:t>Software security is more than a set of security functions</a:t>
            </a:r>
          </a:p>
          <a:p>
            <a:r>
              <a:rPr lang="en-US" dirty="0" smtClean="0"/>
              <a:t>Non-functional aspects of design are essential</a:t>
            </a:r>
          </a:p>
          <a:p>
            <a:r>
              <a:rPr lang="en-US" dirty="0" smtClean="0"/>
              <a:t>Bugs and flaws are 50/50</a:t>
            </a:r>
          </a:p>
          <a:p>
            <a:r>
              <a:rPr lang="en-US" dirty="0" smtClean="0"/>
              <a:t>Security is an emergent property of the entire system (just like quality)</a:t>
            </a:r>
          </a:p>
          <a:p>
            <a:r>
              <a:rPr lang="en-US" dirty="0" smtClean="0"/>
              <a:t>To end up with secure software, deep integration with the SDLC is necessary</a:t>
            </a:r>
          </a:p>
          <a:p>
            <a:pPr lvl="1"/>
            <a:endParaRPr lang="en-US" dirty="0"/>
          </a:p>
        </p:txBody>
      </p:sp>
    </p:spTree>
    <p:extLst>
      <p:ext uri="{BB962C8B-B14F-4D97-AF65-F5344CB8AC3E}">
        <p14:creationId xmlns:p14="http://schemas.microsoft.com/office/powerpoint/2010/main" val="2711495163"/>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noChangeArrowheads="1"/>
          </p:cNvSpPr>
          <p:nvPr>
            <p:ph type="title"/>
          </p:nvPr>
        </p:nvSpPr>
        <p:spPr/>
        <p:txBody>
          <a:bodyPr/>
          <a:lstStyle/>
          <a:p>
            <a:r>
              <a:rPr lang="en-US" dirty="0" smtClean="0"/>
              <a:t>2006: A Shift from Philosophy to HOW TO</a:t>
            </a:r>
            <a:endParaRPr lang="en-US" dirty="0"/>
          </a:p>
        </p:txBody>
      </p:sp>
      <p:sp>
        <p:nvSpPr>
          <p:cNvPr id="37890" name="Rectangle 3"/>
          <p:cNvSpPr>
            <a:spLocks noGrp="1" noChangeArrowheads="1"/>
          </p:cNvSpPr>
          <p:nvPr>
            <p:ph idx="1"/>
          </p:nvPr>
        </p:nvSpPr>
        <p:spPr/>
        <p:txBody>
          <a:bodyPr/>
          <a:lstStyle/>
          <a:p>
            <a:r>
              <a:rPr lang="en-US" dirty="0" smtClean="0"/>
              <a:t>Integrating best practices into large organizations’ SDLC (that is, an SSDL)</a:t>
            </a:r>
          </a:p>
          <a:p>
            <a:pPr lvl="1"/>
            <a:r>
              <a:rPr lang="en-US" dirty="0" smtClean="0"/>
              <a:t>Microsoft’</a:t>
            </a:r>
            <a:r>
              <a:rPr lang="en-US" altLang="ja-JP" dirty="0" smtClean="0"/>
              <a:t>s SDL</a:t>
            </a:r>
          </a:p>
          <a:p>
            <a:pPr lvl="1"/>
            <a:r>
              <a:rPr lang="en-US" dirty="0" smtClean="0"/>
              <a:t>Cigital</a:t>
            </a:r>
            <a:r>
              <a:rPr lang="ja-JP" altLang="en-US" dirty="0" smtClean="0"/>
              <a:t>’</a:t>
            </a:r>
            <a:r>
              <a:rPr lang="en-US" altLang="ja-JP" dirty="0" smtClean="0"/>
              <a:t>s Touchpoints</a:t>
            </a:r>
          </a:p>
          <a:p>
            <a:pPr lvl="1"/>
            <a:r>
              <a:rPr lang="en-US" dirty="0" smtClean="0"/>
              <a:t>OWASP CLASP</a:t>
            </a:r>
            <a:endParaRPr lang="en-US" dirty="0"/>
          </a:p>
        </p:txBody>
      </p:sp>
      <p:pic>
        <p:nvPicPr>
          <p:cNvPr id="37891" name="Picture 5" descr="ms-sdl"/>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854325" y="3657600"/>
            <a:ext cx="1968500" cy="24098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2" name="Picture 9" descr="ss.jpg"/>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92163" y="3629025"/>
            <a:ext cx="1839912" cy="24384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11353077"/>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Prescriptive vs. Descriptive Models</a:t>
            </a:r>
            <a:endParaRPr lang="en-US" dirty="0"/>
          </a:p>
        </p:txBody>
      </p:sp>
      <p:sp>
        <p:nvSpPr>
          <p:cNvPr id="11" name="Content Placeholder 10"/>
          <p:cNvSpPr>
            <a:spLocks noGrp="1"/>
          </p:cNvSpPr>
          <p:nvPr>
            <p:ph sz="half" idx="1"/>
          </p:nvPr>
        </p:nvSpPr>
        <p:spPr/>
        <p:txBody>
          <a:bodyPr/>
          <a:lstStyle/>
          <a:p>
            <a:r>
              <a:rPr lang="en-US" dirty="0" smtClean="0"/>
              <a:t>Prescriptive models describe what you should do</a:t>
            </a:r>
          </a:p>
          <a:p>
            <a:pPr lvl="1"/>
            <a:r>
              <a:rPr lang="en-US" dirty="0" smtClean="0"/>
              <a:t>SAFECode</a:t>
            </a:r>
          </a:p>
          <a:p>
            <a:pPr lvl="1"/>
            <a:r>
              <a:rPr lang="en-US" dirty="0" smtClean="0"/>
              <a:t>SAMM</a:t>
            </a:r>
          </a:p>
          <a:p>
            <a:pPr lvl="1"/>
            <a:r>
              <a:rPr lang="en-US" dirty="0" smtClean="0"/>
              <a:t>SDL</a:t>
            </a:r>
          </a:p>
          <a:p>
            <a:pPr lvl="1"/>
            <a:r>
              <a:rPr lang="en-US" dirty="0" smtClean="0"/>
              <a:t>Touchpoints</a:t>
            </a:r>
          </a:p>
          <a:p>
            <a:r>
              <a:rPr lang="en-US" dirty="0" smtClean="0"/>
              <a:t>Every firm has a methodology they follow (often a hybrid)</a:t>
            </a:r>
          </a:p>
          <a:p>
            <a:r>
              <a:rPr lang="en-US" dirty="0" smtClean="0"/>
              <a:t>An SSDL is needed</a:t>
            </a:r>
            <a:endParaRPr lang="en-US" dirty="0"/>
          </a:p>
        </p:txBody>
      </p:sp>
      <p:sp>
        <p:nvSpPr>
          <p:cNvPr id="15" name="Content Placeholder 14"/>
          <p:cNvSpPr>
            <a:spLocks noGrp="1"/>
          </p:cNvSpPr>
          <p:nvPr>
            <p:ph sz="half" idx="2"/>
          </p:nvPr>
        </p:nvSpPr>
        <p:spPr/>
        <p:txBody>
          <a:bodyPr/>
          <a:lstStyle/>
          <a:p>
            <a:r>
              <a:rPr lang="en-US" dirty="0" smtClean="0"/>
              <a:t>Descriptive models describe what is actually happening</a:t>
            </a:r>
          </a:p>
          <a:p>
            <a:r>
              <a:rPr lang="en-US" dirty="0" smtClean="0"/>
              <a:t>The BSIMM is a descriptive model that can be used to measure any number of prescriptive SSDLs</a:t>
            </a:r>
          </a:p>
          <a:p>
            <a:endParaRPr lang="en-US" dirty="0"/>
          </a:p>
        </p:txBody>
      </p:sp>
      <p:pic>
        <p:nvPicPr>
          <p:cNvPr id="7" name="Picture 1" descr="bsimm3-secondary1.jpg"/>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575299" y="4114800"/>
            <a:ext cx="2311206" cy="1693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535383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Title 24"/>
          <p:cNvSpPr>
            <a:spLocks noGrp="1"/>
          </p:cNvSpPr>
          <p:nvPr>
            <p:ph type="title"/>
          </p:nvPr>
        </p:nvSpPr>
        <p:spPr/>
        <p:txBody>
          <a:bodyPr/>
          <a:lstStyle/>
          <a:p>
            <a:r>
              <a:rPr lang="en-US" dirty="0" smtClean="0"/>
              <a:t>BSIMM: Software Security Measurement</a:t>
            </a:r>
            <a:endParaRPr lang="en-US" dirty="0"/>
          </a:p>
        </p:txBody>
      </p:sp>
      <p:sp>
        <p:nvSpPr>
          <p:cNvPr id="2" name="Content Placeholder 1"/>
          <p:cNvSpPr>
            <a:spLocks noGrp="1"/>
          </p:cNvSpPr>
          <p:nvPr>
            <p:ph idx="1"/>
          </p:nvPr>
        </p:nvSpPr>
        <p:spPr>
          <a:xfrm>
            <a:off x="4572000" y="1143000"/>
            <a:ext cx="4267200" cy="4953000"/>
          </a:xfrm>
        </p:spPr>
        <p:txBody>
          <a:bodyPr/>
          <a:lstStyle/>
          <a:p>
            <a:r>
              <a:rPr lang="en-US" dirty="0" smtClean="0"/>
              <a:t>Real data from (51) real initiatives</a:t>
            </a:r>
          </a:p>
          <a:p>
            <a:r>
              <a:rPr lang="en-US" dirty="0" smtClean="0"/>
              <a:t>95 measurements</a:t>
            </a:r>
          </a:p>
          <a:p>
            <a:r>
              <a:rPr lang="en-US" dirty="0" smtClean="0"/>
              <a:t>13 over time</a:t>
            </a:r>
          </a:p>
          <a:p>
            <a:r>
              <a:rPr lang="en-US" dirty="0" smtClean="0"/>
              <a:t>McGraw, Migues, and West</a:t>
            </a:r>
            <a:endParaRPr lang="en-US" dirty="0"/>
          </a:p>
        </p:txBody>
      </p:sp>
      <p:pic>
        <p:nvPicPr>
          <p:cNvPr id="38914" name="Picture 5" descr="Cigital-hor.bmp"/>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91922" y="4647823"/>
            <a:ext cx="1738578" cy="9474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8" name="Picture 7"/>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640372" y="4773603"/>
            <a:ext cx="903553" cy="903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9" name="Picture 8"/>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6169025" y="5718216"/>
            <a:ext cx="2343150" cy="43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8921" name="Group 7"/>
          <p:cNvGrpSpPr>
            <a:grpSpLocks/>
          </p:cNvGrpSpPr>
          <p:nvPr/>
        </p:nvGrpSpPr>
        <p:grpSpPr bwMode="auto">
          <a:xfrm>
            <a:off x="6630722" y="4748468"/>
            <a:ext cx="1009650" cy="928688"/>
            <a:chOff x="735106" y="5791200"/>
            <a:chExt cx="856838" cy="853980"/>
          </a:xfrm>
        </p:grpSpPr>
        <p:pic>
          <p:nvPicPr>
            <p:cNvPr id="38923" name="Picture 8" descr="mc-logo-40x40.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836769" y="5791200"/>
              <a:ext cx="632012" cy="632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2"/>
            <p:cNvSpPr/>
            <p:nvPr/>
          </p:nvSpPr>
          <p:spPr>
            <a:xfrm>
              <a:off x="735106" y="6361980"/>
              <a:ext cx="856838" cy="283200"/>
            </a:xfrm>
            <a:prstGeom prst="rect">
              <a:avLst/>
            </a:prstGeom>
          </p:spPr>
          <p:txBody>
            <a:bodyPr>
              <a:spAutoFit/>
            </a:bodyPr>
            <a:lstStyle/>
            <a:p>
              <a:pPr>
                <a:defRPr/>
              </a:pPr>
              <a:r>
                <a:rPr lang="en-US" sz="1400" dirty="0">
                  <a:solidFill>
                    <a:srgbClr val="286794"/>
                  </a:solidFill>
                  <a:latin typeface="+mn-lt"/>
                  <a:ea typeface="+mn-ea"/>
                  <a:cs typeface="+mn-cs"/>
                </a:rPr>
                <a:t>PlexLogic</a:t>
              </a:r>
            </a:p>
          </p:txBody>
        </p:sp>
      </p:grpSp>
      <p:pic>
        <p:nvPicPr>
          <p:cNvPr id="14" name="Picture 13" descr="BSIMM3[flat].jpg"/>
          <p:cNvPicPr>
            <a:picLocks noChangeAspect="1"/>
          </p:cNvPicPr>
          <p:nvPr/>
        </p:nvPicPr>
        <p:blipFill>
          <a:blip r:embed="rId7"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38176" y="1428750"/>
            <a:ext cx="4036746" cy="296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descr="fortify.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841280" y="4090069"/>
            <a:ext cx="3000720" cy="2191002"/>
          </a:xfrm>
          <a:prstGeom prst="rect">
            <a:avLst/>
          </a:prstGeom>
        </p:spPr>
      </p:pic>
    </p:spTree>
    <p:extLst>
      <p:ext uri="{BB962C8B-B14F-4D97-AF65-F5344CB8AC3E}">
        <p14:creationId xmlns:p14="http://schemas.microsoft.com/office/powerpoint/2010/main" val="259822664"/>
      </p:ext>
    </p:extLst>
  </p:cSld>
  <p:clrMapOvr>
    <a:masterClrMapping/>
  </p:clrMapOvr>
  <p:transition spd="slow"/>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extBox 52"/>
          <p:cNvSpPr txBox="1"/>
          <p:nvPr/>
        </p:nvSpPr>
        <p:spPr>
          <a:xfrm>
            <a:off x="6629400" y="5562600"/>
            <a:ext cx="1228020" cy="830997"/>
          </a:xfrm>
          <a:prstGeom prst="rect">
            <a:avLst/>
          </a:prstGeom>
          <a:noFill/>
        </p:spPr>
        <p:txBody>
          <a:bodyPr wrap="none" rtlCol="0">
            <a:spAutoFit/>
          </a:bodyPr>
          <a:lstStyle/>
          <a:p>
            <a:pPr algn="ctr"/>
            <a:r>
              <a:rPr lang="en-US" sz="1600" dirty="0" smtClean="0">
                <a:solidFill>
                  <a:srgbClr val="000000"/>
                </a:solidFill>
                <a:latin typeface="Corbel"/>
                <a:cs typeface="Corbel"/>
              </a:rPr>
              <a:t>Plus 17 firms</a:t>
            </a:r>
          </a:p>
          <a:p>
            <a:pPr algn="ctr"/>
            <a:r>
              <a:rPr lang="en-US" sz="1600" dirty="0" smtClean="0">
                <a:solidFill>
                  <a:srgbClr val="000000"/>
                </a:solidFill>
                <a:latin typeface="Corbel"/>
                <a:cs typeface="Corbel"/>
              </a:rPr>
              <a:t>that remain</a:t>
            </a:r>
          </a:p>
          <a:p>
            <a:pPr algn="ctr"/>
            <a:r>
              <a:rPr lang="en-US" sz="1600" dirty="0" smtClean="0">
                <a:solidFill>
                  <a:srgbClr val="000000"/>
                </a:solidFill>
                <a:latin typeface="Corbel"/>
                <a:cs typeface="Corbel"/>
              </a:rPr>
              <a:t>anonymous </a:t>
            </a:r>
            <a:endParaRPr lang="en-US" sz="1600" dirty="0">
              <a:solidFill>
                <a:srgbClr val="000000"/>
              </a:solidFill>
              <a:latin typeface="Corbel"/>
              <a:cs typeface="Corbel"/>
            </a:endParaRPr>
          </a:p>
        </p:txBody>
      </p:sp>
      <p:grpSp>
        <p:nvGrpSpPr>
          <p:cNvPr id="6" name="Group 5"/>
          <p:cNvGrpSpPr>
            <a:grpSpLocks noChangeAspect="1"/>
          </p:cNvGrpSpPr>
          <p:nvPr/>
        </p:nvGrpSpPr>
        <p:grpSpPr>
          <a:xfrm>
            <a:off x="1025457" y="1120756"/>
            <a:ext cx="7051743" cy="5203844"/>
            <a:chOff x="313042" y="480773"/>
            <a:chExt cx="8814679" cy="6504805"/>
          </a:xfrm>
        </p:grpSpPr>
        <p:grpSp>
          <p:nvGrpSpPr>
            <p:cNvPr id="52" name="Group 51"/>
            <p:cNvGrpSpPr/>
            <p:nvPr/>
          </p:nvGrpSpPr>
          <p:grpSpPr>
            <a:xfrm>
              <a:off x="6571604" y="480773"/>
              <a:ext cx="2556117" cy="5363206"/>
              <a:chOff x="6571604" y="480773"/>
              <a:chExt cx="2556117" cy="5363206"/>
            </a:xfrm>
          </p:grpSpPr>
          <p:pic>
            <p:nvPicPr>
              <p:cNvPr id="20" name="Picture 2" descr="fannie-mae-logo.gif"/>
              <p:cNvPicPr>
                <a:picLocks noChangeAspect="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571604" y="4341679"/>
                <a:ext cx="2556117" cy="1373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1" descr="logo-thomsonreuters.jpg"/>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744420" y="4058061"/>
                <a:ext cx="2210485" cy="775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6" descr="C:\Documents and Settings\smigues\Desktop\images22.jpe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7211290" y="1331477"/>
                <a:ext cx="1276745" cy="12765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6" descr="visa_logo.jpeg"/>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191367" y="480773"/>
                <a:ext cx="1316590" cy="762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7" descr="zynga.png"/>
              <p:cNvPicPr>
                <a:picLocks noChangeAspect="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6668196" y="2784509"/>
                <a:ext cx="2362932" cy="513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8" descr="SLLogo.jpg"/>
              <p:cNvPicPr>
                <a:picLocks noChangeAspect="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7122808" y="3392961"/>
                <a:ext cx="1453709" cy="728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 name="Picture 37" descr="VMware_logo_gry_RGB_300dpi.jpeg"/>
              <p:cNvPicPr>
                <a:picLocks noChangeAspect="1"/>
              </p:cNvPicPr>
              <p:nvPr/>
            </p:nvPicPr>
            <p:blipFill>
              <a:blip r:embed="rId9" cstate="email">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923070" y="5194755"/>
                <a:ext cx="1853184" cy="649224"/>
              </a:xfrm>
              <a:prstGeom prst="rect">
                <a:avLst/>
              </a:prstGeom>
            </p:spPr>
          </p:pic>
        </p:grpSp>
        <p:grpSp>
          <p:nvGrpSpPr>
            <p:cNvPr id="51" name="Group 50"/>
            <p:cNvGrpSpPr/>
            <p:nvPr/>
          </p:nvGrpSpPr>
          <p:grpSpPr>
            <a:xfrm>
              <a:off x="313042" y="569381"/>
              <a:ext cx="1808162" cy="6109381"/>
              <a:chOff x="313042" y="569381"/>
              <a:chExt cx="1808162" cy="6109381"/>
            </a:xfrm>
          </p:grpSpPr>
          <p:pic>
            <p:nvPicPr>
              <p:cNvPr id="12" name="Picture 11" descr="adobe.png"/>
              <p:cNvPicPr>
                <a:picLocks noChangeAspect="1"/>
              </p:cNvPicPr>
              <p:nvPr/>
            </p:nvPicPr>
            <p:blipFill>
              <a:blip r:embed="rId10" cstate="email">
                <a:extLst>
                  <a:ext uri="{28A0092B-C50C-407E-A947-70E740481C1C}">
                    <a14:useLocalDpi xmlns:a14="http://schemas.microsoft.com/office/drawing/2010/main" val="0"/>
                  </a:ext>
                </a:extLst>
              </a:blip>
              <a:srcRect/>
              <a:stretch>
                <a:fillRect/>
              </a:stretch>
            </p:blipFill>
            <p:spPr bwMode="auto">
              <a:xfrm>
                <a:off x="721903" y="569381"/>
                <a:ext cx="990440" cy="990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2"/>
              <p:cNvPicPr>
                <a:picLocks noChangeAspect="1" noChangeArrowheads="1"/>
              </p:cNvPicPr>
              <p:nvPr/>
            </p:nvPicPr>
            <p:blipFill>
              <a:blip r:embed="rId11"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5416" y="1707519"/>
                <a:ext cx="1443414" cy="609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3"/>
              <p:cNvPicPr>
                <a:picLocks noChangeAspect="1" noChangeArrowheads="1"/>
              </p:cNvPicPr>
              <p:nvPr/>
            </p:nvPicPr>
            <p:blipFill>
              <a:blip r:embed="rId12" cstate="email">
                <a:extLst>
                  <a:ext uri="{28A0092B-C50C-407E-A947-70E740481C1C}">
                    <a14:useLocalDpi xmlns:a14="http://schemas.microsoft.com/office/drawing/2010/main" val="0"/>
                  </a:ext>
                </a:extLst>
              </a:blip>
              <a:srcRect/>
              <a:stretch>
                <a:fillRect/>
              </a:stretch>
            </p:blipFill>
            <p:spPr bwMode="auto">
              <a:xfrm>
                <a:off x="493341" y="3061731"/>
                <a:ext cx="1447565" cy="637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9" descr="dtcc.gif"/>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417153" y="4768885"/>
                <a:ext cx="1599941" cy="1163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42549" y="3811684"/>
                <a:ext cx="1549149" cy="787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5" descr="C:\Documents and Settings\smigues\Desktop\images.jpeg"/>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13042" y="5992931"/>
                <a:ext cx="1808162" cy="685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 name="Picture 39" descr="box-logo.png"/>
              <p:cNvPicPr>
                <a:picLocks noChangeAspect="1"/>
              </p:cNvPicPr>
              <p:nvPr/>
            </p:nvPicPr>
            <p:blipFill>
              <a:blip r:embed="rId16" cstate="email">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78108" y="2196059"/>
                <a:ext cx="1078030" cy="1078030"/>
              </a:xfrm>
              <a:prstGeom prst="rect">
                <a:avLst/>
              </a:prstGeom>
            </p:spPr>
          </p:pic>
        </p:grpSp>
        <p:grpSp>
          <p:nvGrpSpPr>
            <p:cNvPr id="47" name="Group 46"/>
            <p:cNvGrpSpPr/>
            <p:nvPr/>
          </p:nvGrpSpPr>
          <p:grpSpPr>
            <a:xfrm>
              <a:off x="1696924" y="569381"/>
              <a:ext cx="3657600" cy="6416197"/>
              <a:chOff x="1711690" y="510309"/>
              <a:chExt cx="3657600" cy="6416197"/>
            </a:xfrm>
          </p:grpSpPr>
          <p:pic>
            <p:nvPicPr>
              <p:cNvPr id="5" name="Picture 1" descr="Fidelity.gif"/>
              <p:cNvPicPr>
                <a:picLocks noChangeAspect="1"/>
              </p:cNvPicPr>
              <p:nvPr/>
            </p:nvPicPr>
            <p:blipFill>
              <a:blip r:embed="rId17"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266522" y="1823757"/>
                <a:ext cx="2547937" cy="161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4" descr="C:\Documents and Settings\smigues\Desktop\microsoft-logo.jpg"/>
              <p:cNvPicPr>
                <a:picLocks noChangeAspect="1" noChangeArrowheads="1"/>
              </p:cNvPicPr>
              <p:nvPr/>
            </p:nvPicPr>
            <p:blipFill>
              <a:blip r:embed="rId18" cstate="email">
                <a:extLst>
                  <a:ext uri="{28A0092B-C50C-407E-A947-70E740481C1C}">
                    <a14:useLocalDpi xmlns:a14="http://schemas.microsoft.com/office/drawing/2010/main" val="0"/>
                  </a:ext>
                </a:extLst>
              </a:blip>
              <a:srcRect/>
              <a:stretch>
                <a:fillRect/>
              </a:stretch>
            </p:blipFill>
            <p:spPr bwMode="auto">
              <a:xfrm>
                <a:off x="2444344" y="4926077"/>
                <a:ext cx="2192293" cy="1752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10" descr="google.jpg"/>
              <p:cNvPicPr>
                <a:picLocks noChangeAspect="1"/>
              </p:cNvPicPr>
              <p:nvPr/>
            </p:nvPicPr>
            <p:blipFill>
              <a:blip r:embed="rId19"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664067" y="510309"/>
                <a:ext cx="1752847" cy="699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TextBox 13"/>
              <p:cNvSpPr txBox="1">
                <a:spLocks noChangeArrowheads="1"/>
              </p:cNvSpPr>
              <p:nvPr/>
            </p:nvSpPr>
            <p:spPr bwMode="auto">
              <a:xfrm>
                <a:off x="3166154" y="2714078"/>
                <a:ext cx="7486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Times" charset="0"/>
                    <a:ea typeface="ＭＳ Ｐゴシック" charset="0"/>
                    <a:cs typeface="ＭＳ Ｐゴシック" charset="0"/>
                  </a:defRPr>
                </a:lvl1pPr>
                <a:lvl2pPr marL="742950" indent="-285750" eaLnBrk="0" hangingPunct="0">
                  <a:defRPr sz="2800">
                    <a:solidFill>
                      <a:schemeClr val="tx1"/>
                    </a:solidFill>
                    <a:latin typeface="Times" charset="0"/>
                    <a:ea typeface="ＭＳ Ｐゴシック" charset="0"/>
                  </a:defRPr>
                </a:lvl2pPr>
                <a:lvl3pPr marL="1143000" indent="-228600" eaLnBrk="0" hangingPunct="0">
                  <a:defRPr sz="2800">
                    <a:solidFill>
                      <a:schemeClr val="tx1"/>
                    </a:solidFill>
                    <a:latin typeface="Times" charset="0"/>
                    <a:ea typeface="ＭＳ Ｐゴシック" charset="0"/>
                  </a:defRPr>
                </a:lvl3pPr>
                <a:lvl4pPr marL="1600200" indent="-228600" eaLnBrk="0" hangingPunct="0">
                  <a:defRPr sz="2800">
                    <a:solidFill>
                      <a:schemeClr val="tx1"/>
                    </a:solidFill>
                    <a:latin typeface="Times" charset="0"/>
                    <a:ea typeface="ＭＳ Ｐゴシック" charset="0"/>
                  </a:defRPr>
                </a:lvl4pPr>
                <a:lvl5pPr marL="2057400" indent="-228600" eaLnBrk="0" hangingPunct="0">
                  <a:defRPr sz="2800">
                    <a:solidFill>
                      <a:schemeClr val="tx1"/>
                    </a:solidFill>
                    <a:latin typeface="Times" charset="0"/>
                    <a:ea typeface="ＭＳ Ｐゴシック" charset="0"/>
                  </a:defRPr>
                </a:lvl5pPr>
                <a:lvl6pPr marL="2514600" indent="-228600" eaLnBrk="0" fontAlgn="base" hangingPunct="0">
                  <a:spcBef>
                    <a:spcPct val="0"/>
                  </a:spcBef>
                  <a:spcAft>
                    <a:spcPct val="0"/>
                  </a:spcAft>
                  <a:defRPr sz="2800">
                    <a:solidFill>
                      <a:schemeClr val="tx1"/>
                    </a:solidFill>
                    <a:latin typeface="Times" charset="0"/>
                    <a:ea typeface="ＭＳ Ｐゴシック" charset="0"/>
                  </a:defRPr>
                </a:lvl6pPr>
                <a:lvl7pPr marL="2971800" indent="-228600" eaLnBrk="0" fontAlgn="base" hangingPunct="0">
                  <a:spcBef>
                    <a:spcPct val="0"/>
                  </a:spcBef>
                  <a:spcAft>
                    <a:spcPct val="0"/>
                  </a:spcAft>
                  <a:defRPr sz="2800">
                    <a:solidFill>
                      <a:schemeClr val="tx1"/>
                    </a:solidFill>
                    <a:latin typeface="Times" charset="0"/>
                    <a:ea typeface="ＭＳ Ｐゴシック" charset="0"/>
                  </a:defRPr>
                </a:lvl7pPr>
                <a:lvl8pPr marL="3429000" indent="-228600" eaLnBrk="0" fontAlgn="base" hangingPunct="0">
                  <a:spcBef>
                    <a:spcPct val="0"/>
                  </a:spcBef>
                  <a:spcAft>
                    <a:spcPct val="0"/>
                  </a:spcAft>
                  <a:defRPr sz="2800">
                    <a:solidFill>
                      <a:schemeClr val="tx1"/>
                    </a:solidFill>
                    <a:latin typeface="Times" charset="0"/>
                    <a:ea typeface="ＭＳ Ｐゴシック" charset="0"/>
                  </a:defRPr>
                </a:lvl8pPr>
                <a:lvl9pPr marL="3886200" indent="-228600" eaLnBrk="0" fontAlgn="base" hangingPunct="0">
                  <a:spcBef>
                    <a:spcPct val="0"/>
                  </a:spcBef>
                  <a:spcAft>
                    <a:spcPct val="0"/>
                  </a:spcAft>
                  <a:defRPr sz="2800">
                    <a:solidFill>
                      <a:schemeClr val="tx1"/>
                    </a:solidFill>
                    <a:latin typeface="Times" charset="0"/>
                    <a:ea typeface="ＭＳ Ｐゴシック" charset="0"/>
                  </a:defRPr>
                </a:lvl9pPr>
              </a:lstStyle>
              <a:p>
                <a:pPr eaLnBrk="1" hangingPunct="1"/>
                <a:r>
                  <a:rPr lang="en-US" sz="2400" dirty="0">
                    <a:solidFill>
                      <a:srgbClr val="000000"/>
                    </a:solidFill>
                  </a:rPr>
                  <a:t>Intel</a:t>
                </a:r>
              </a:p>
            </p:txBody>
          </p:sp>
          <p:pic>
            <p:nvPicPr>
              <p:cNvPr id="23" name="Picture 5"/>
              <p:cNvPicPr>
                <a:picLocks noChangeAspect="1" noChangeArrowheads="1"/>
              </p:cNvPicPr>
              <p:nvPr/>
            </p:nvPicPr>
            <p:blipFill>
              <a:blip r:embed="rId20"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471088" y="3528007"/>
                <a:ext cx="2138804" cy="609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7" descr="images.jpeg"/>
              <p:cNvPicPr>
                <a:picLocks noChangeAspect="1"/>
              </p:cNvPicPr>
              <p:nvPr/>
            </p:nvPicPr>
            <p:blipFill>
              <a:blip r:embed="rId21">
                <a:clrChange>
                  <a:clrFrom>
                    <a:srgbClr val="FCFFFC"/>
                  </a:clrFrom>
                  <a:clrTo>
                    <a:srgbClr val="FCFFFC">
                      <a:alpha val="0"/>
                    </a:srgbClr>
                  </a:clrTo>
                </a:clrChange>
                <a:extLst>
                  <a:ext uri="{28A0092B-C50C-407E-A947-70E740481C1C}">
                    <a14:useLocalDpi xmlns:a14="http://schemas.microsoft.com/office/drawing/2010/main" val="0"/>
                  </a:ext>
                </a:extLst>
              </a:blip>
              <a:srcRect/>
              <a:stretch>
                <a:fillRect/>
              </a:stretch>
            </p:blipFill>
            <p:spPr bwMode="auto">
              <a:xfrm>
                <a:off x="2625962" y="6005970"/>
                <a:ext cx="1829057" cy="920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Picture 28" descr="mckesson_logo.jpeg"/>
              <p:cNvPicPr>
                <a:picLocks noChangeAspect="1"/>
              </p:cNvPicPr>
              <p:nvPr/>
            </p:nvPicPr>
            <p:blipFill>
              <a:blip>
                <a:extLst>
                  <a:ext uri="{28A0092B-C50C-407E-A947-70E740481C1C}">
                    <a14:useLocalDpi xmlns:a14="http://schemas.microsoft.com/office/drawing/2010/main" val="0"/>
                  </a:ext>
                </a:extLst>
              </a:blip>
              <a:srcRect/>
              <a:stretch>
                <a:fillRect/>
              </a:stretch>
            </p:blipFill>
            <p:spPr bwMode="auto">
              <a:xfrm>
                <a:off x="2680876" y="4266295"/>
                <a:ext cx="1719228" cy="423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 name="Picture 36" descr="JPMC-Co_Black_medium.jpg"/>
              <p:cNvPicPr>
                <a:picLocks noChangeAspect="1"/>
              </p:cNvPicPr>
              <p:nvPr/>
            </p:nvPicPr>
            <p:blipFill>
              <a:blip r:embed="rId2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711690" y="3165546"/>
                <a:ext cx="3657600" cy="330200"/>
              </a:xfrm>
              <a:prstGeom prst="rect">
                <a:avLst/>
              </a:prstGeom>
            </p:spPr>
          </p:pic>
          <p:pic>
            <p:nvPicPr>
              <p:cNvPr id="41" name="Picture 40" descr="logo_f-secure_new_us-2.png"/>
              <p:cNvPicPr>
                <a:picLocks noChangeAspect="1"/>
              </p:cNvPicPr>
              <p:nvPr/>
            </p:nvPicPr>
            <p:blipFill>
              <a:blip r:embed="rId23" cstate="email">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979294" y="1225756"/>
                <a:ext cx="1122392" cy="1122392"/>
              </a:xfrm>
              <a:prstGeom prst="rect">
                <a:avLst/>
              </a:prstGeom>
            </p:spPr>
          </p:pic>
          <p:pic>
            <p:nvPicPr>
              <p:cNvPr id="42" name="Picture 41" descr="nsn.jpeg"/>
              <p:cNvPicPr>
                <a:picLocks noChangeAspect="1"/>
              </p:cNvPicPr>
              <p:nvPr/>
            </p:nvPicPr>
            <p:blipFill>
              <a:blip r:embed="rId24" cstate="email">
                <a:extLst>
                  <a:ext uri="{28A0092B-C50C-407E-A947-70E740481C1C}">
                    <a14:useLocalDpi xmlns:a14="http://schemas.microsoft.com/office/drawing/2010/main" val="0"/>
                  </a:ext>
                </a:extLst>
              </a:blip>
              <a:stretch>
                <a:fillRect/>
              </a:stretch>
            </p:blipFill>
            <p:spPr>
              <a:xfrm>
                <a:off x="2719691" y="4741210"/>
                <a:ext cx="1641599" cy="756063"/>
              </a:xfrm>
              <a:prstGeom prst="rect">
                <a:avLst/>
              </a:prstGeom>
            </p:spPr>
          </p:pic>
        </p:grpSp>
        <p:grpSp>
          <p:nvGrpSpPr>
            <p:cNvPr id="3" name="Group 2"/>
            <p:cNvGrpSpPr/>
            <p:nvPr/>
          </p:nvGrpSpPr>
          <p:grpSpPr>
            <a:xfrm>
              <a:off x="4791858" y="569381"/>
              <a:ext cx="2068512" cy="6224800"/>
              <a:chOff x="4791858" y="569381"/>
              <a:chExt cx="2068512" cy="6224800"/>
            </a:xfrm>
          </p:grpSpPr>
          <p:pic>
            <p:nvPicPr>
              <p:cNvPr id="25" name="Picture 4" descr="qualcomm.gif"/>
              <p:cNvPicPr>
                <a:picLocks noChangeAspect="1"/>
              </p:cNvPicPr>
              <p:nvPr/>
            </p:nvPicPr>
            <p:blipFill>
              <a:blip r:embed="rId25" cstate="print">
                <a:extLst>
                  <a:ext uri="{28A0092B-C50C-407E-A947-70E740481C1C}">
                    <a14:useLocalDpi xmlns:a14="http://schemas.microsoft.com/office/drawing/2010/main" val="0"/>
                  </a:ext>
                </a:extLst>
              </a:blip>
              <a:srcRect/>
              <a:stretch>
                <a:fillRect/>
              </a:stretch>
            </p:blipFill>
            <p:spPr bwMode="auto">
              <a:xfrm>
                <a:off x="5064345" y="4131901"/>
                <a:ext cx="1523538" cy="330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Picture 10" descr="Logo-Telecom-Italia,K-T-749-3.jpg"/>
              <p:cNvPicPr>
                <a:picLocks noChangeAspect="1"/>
              </p:cNvPicPr>
              <p:nvPr/>
            </p:nvPicPr>
            <p:blipFill>
              <a:blip r:embed="rId26" cstate="email">
                <a:extLst>
                  <a:ext uri="{28A0092B-C50C-407E-A947-70E740481C1C}">
                    <a14:useLocalDpi xmlns:a14="http://schemas.microsoft.com/office/drawing/2010/main" val="0"/>
                  </a:ext>
                </a:extLst>
              </a:blip>
              <a:srcRect/>
              <a:stretch>
                <a:fillRect/>
              </a:stretch>
            </p:blipFill>
            <p:spPr bwMode="auto">
              <a:xfrm>
                <a:off x="4842550" y="6184581"/>
                <a:ext cx="1967128"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 name="Picture 6"/>
              <p:cNvPicPr>
                <a:picLocks noChangeAspect="1" noChangeArrowheads="1"/>
              </p:cNvPicPr>
              <p:nvPr/>
            </p:nvPicPr>
            <p:blipFill>
              <a:blip r:embed="rId27"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88060" y="1182037"/>
                <a:ext cx="1676109" cy="167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Picture 9" descr="SWIFT_Logo_PMS_WG10.jpg"/>
              <p:cNvPicPr>
                <a:picLocks noChangeAspect="1"/>
              </p:cNvPicPr>
              <p:nvPr/>
            </p:nvPicPr>
            <p:blipFill>
              <a:blip r:embed="rId28" cstate="email">
                <a:extLst>
                  <a:ext uri="{28A0092B-C50C-407E-A947-70E740481C1C}">
                    <a14:useLocalDpi xmlns:a14="http://schemas.microsoft.com/office/drawing/2010/main" val="0"/>
                  </a:ext>
                </a:extLst>
              </a:blip>
              <a:srcRect/>
              <a:stretch>
                <a:fillRect/>
              </a:stretch>
            </p:blipFill>
            <p:spPr bwMode="auto">
              <a:xfrm>
                <a:off x="5313441" y="2941022"/>
                <a:ext cx="1025347" cy="1025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Picture 1" descr="SAP_logo_2011.png"/>
              <p:cNvPicPr>
                <a:picLocks noChangeAspect="1"/>
              </p:cNvPicPr>
              <p:nvPr/>
            </p:nvPicPr>
            <p:blipFill>
              <a:blip r:embed="rId29" cstate="email">
                <a:extLst>
                  <a:ext uri="{28A0092B-C50C-407E-A947-70E740481C1C}">
                    <a14:useLocalDpi xmlns:a14="http://schemas.microsoft.com/office/drawing/2010/main" val="0"/>
                  </a:ext>
                </a:extLst>
              </a:blip>
              <a:srcRect/>
              <a:stretch>
                <a:fillRect/>
              </a:stretch>
            </p:blipFill>
            <p:spPr bwMode="auto">
              <a:xfrm>
                <a:off x="5210412" y="569381"/>
                <a:ext cx="1231404" cy="6095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Picture 1" descr="symantec.png"/>
              <p:cNvPicPr>
                <a:picLocks noChangeAspect="1"/>
              </p:cNvPicPr>
              <p:nvPr/>
            </p:nvPicPr>
            <p:blipFill>
              <a:blip r:embed="rId30" cstate="email">
                <a:extLst>
                  <a:ext uri="{28A0092B-C50C-407E-A947-70E740481C1C}">
                    <a14:useLocalDpi xmlns:a14="http://schemas.microsoft.com/office/drawing/2010/main" val="0"/>
                  </a:ext>
                </a:extLst>
              </a:blip>
              <a:srcRect/>
              <a:stretch>
                <a:fillRect/>
              </a:stretch>
            </p:blipFill>
            <p:spPr bwMode="auto">
              <a:xfrm>
                <a:off x="5005628" y="4934093"/>
                <a:ext cx="1640972" cy="431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 name="Picture 4" descr="ServeLogoResource.jpeg"/>
              <p:cNvPicPr>
                <a:picLocks noChangeAspect="1"/>
              </p:cNvPicPr>
              <p:nvPr/>
            </p:nvPicPr>
            <p:blipFill>
              <a:blip r:embed="rId31">
                <a:extLst>
                  <a:ext uri="{28A0092B-C50C-407E-A947-70E740481C1C}">
                    <a14:useLocalDpi xmlns:a14="http://schemas.microsoft.com/office/drawing/2010/main" val="0"/>
                  </a:ext>
                </a:extLst>
              </a:blip>
              <a:srcRect/>
              <a:stretch>
                <a:fillRect/>
              </a:stretch>
            </p:blipFill>
            <p:spPr bwMode="auto">
              <a:xfrm>
                <a:off x="4791858" y="2403448"/>
                <a:ext cx="2068512"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 name="Picture 42" descr="rackspace%20new%20logo%20fullwidth_2.jpeg"/>
              <p:cNvPicPr>
                <a:picLocks noChangeAspect="1"/>
              </p:cNvPicPr>
              <p:nvPr/>
            </p:nvPicPr>
            <p:blipFill>
              <a:blip r:embed="rId32" cstate="email">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046262" y="1042438"/>
                <a:ext cx="1559705" cy="606552"/>
              </a:xfrm>
              <a:prstGeom prst="rect">
                <a:avLst/>
              </a:prstGeom>
            </p:spPr>
          </p:pic>
          <p:pic>
            <p:nvPicPr>
              <p:cNvPr id="44" name="Picture 43" descr="salesforce_logo.jpeg"/>
              <p:cNvPicPr>
                <a:picLocks noChangeAspect="1"/>
              </p:cNvPicPr>
              <p:nvPr/>
            </p:nvPicPr>
            <p:blipFill>
              <a:blip r:embed="rId33" cstate="email">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830910" y="3938957"/>
                <a:ext cx="1990409" cy="1498661"/>
              </a:xfrm>
              <a:prstGeom prst="rect">
                <a:avLst/>
              </a:prstGeom>
            </p:spPr>
          </p:pic>
          <p:pic>
            <p:nvPicPr>
              <p:cNvPr id="2" name="Picture 1" descr="1301 Sony Logo.jpg"/>
              <p:cNvPicPr>
                <a:picLocks noChangeAspect="1"/>
              </p:cNvPicPr>
              <p:nvPr/>
            </p:nvPicPr>
            <p:blipFill>
              <a:blip r:embed="rId34">
                <a:extLst>
                  <a:ext uri="{28A0092B-C50C-407E-A947-70E740481C1C}">
                    <a14:useLocalDpi xmlns:a14="http://schemas.microsoft.com/office/drawing/2010/main" val="0"/>
                  </a:ext>
                </a:extLst>
              </a:blip>
              <a:stretch>
                <a:fillRect/>
              </a:stretch>
            </p:blipFill>
            <p:spPr>
              <a:xfrm>
                <a:off x="5191114" y="5602679"/>
                <a:ext cx="1270000" cy="482600"/>
              </a:xfrm>
              <a:prstGeom prst="rect">
                <a:avLst/>
              </a:prstGeom>
            </p:spPr>
          </p:pic>
        </p:grpSp>
      </p:grpSp>
      <p:sp>
        <p:nvSpPr>
          <p:cNvPr id="4" name="Title 3"/>
          <p:cNvSpPr>
            <a:spLocks noGrp="1"/>
          </p:cNvSpPr>
          <p:nvPr>
            <p:ph type="title"/>
          </p:nvPr>
        </p:nvSpPr>
        <p:spPr/>
        <p:txBody>
          <a:bodyPr/>
          <a:lstStyle/>
          <a:p>
            <a:r>
              <a:rPr lang="en-US" dirty="0">
                <a:latin typeface="Corbel"/>
                <a:ea typeface="ＭＳ Ｐゴシック" charset="0"/>
                <a:cs typeface="Corbel"/>
              </a:rPr>
              <a:t>51 Firms in the BSIMM4 </a:t>
            </a:r>
            <a:r>
              <a:rPr lang="en-US" dirty="0" smtClean="0">
                <a:latin typeface="Corbel"/>
                <a:ea typeface="ＭＳ Ｐゴシック" charset="0"/>
                <a:cs typeface="Corbel"/>
              </a:rPr>
              <a:t>Community</a:t>
            </a:r>
            <a:endParaRPr lang="en-US" dirty="0"/>
          </a:p>
        </p:txBody>
      </p:sp>
    </p:spTree>
    <p:extLst>
      <p:ext uri="{BB962C8B-B14F-4D97-AF65-F5344CB8AC3E}">
        <p14:creationId xmlns:p14="http://schemas.microsoft.com/office/powerpoint/2010/main" val="3681424182"/>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p:cNvSpPr>
            <a:spLocks noGrp="1"/>
          </p:cNvSpPr>
          <p:nvPr>
            <p:ph type="title"/>
          </p:nvPr>
        </p:nvSpPr>
        <p:spPr/>
        <p:txBody>
          <a:bodyPr/>
          <a:lstStyle/>
          <a:p>
            <a:r>
              <a:rPr lang="en-US" dirty="0" smtClean="0"/>
              <a:t>Building BSIMM (2009)</a:t>
            </a:r>
            <a:endParaRPr lang="en-US" dirty="0"/>
          </a:p>
        </p:txBody>
      </p:sp>
      <p:sp>
        <p:nvSpPr>
          <p:cNvPr id="45058" name="Content Placeholder 2"/>
          <p:cNvSpPr>
            <a:spLocks noGrp="1"/>
          </p:cNvSpPr>
          <p:nvPr>
            <p:ph idx="1"/>
          </p:nvPr>
        </p:nvSpPr>
        <p:spPr/>
        <p:txBody>
          <a:bodyPr/>
          <a:lstStyle/>
          <a:p>
            <a:r>
              <a:rPr lang="en-US" dirty="0" smtClean="0"/>
              <a:t>Big idea: Build a maturity model from actual data gathered from 9 well known large-scale software security initiatives</a:t>
            </a:r>
          </a:p>
          <a:p>
            <a:pPr lvl="1"/>
            <a:r>
              <a:rPr lang="en-US" dirty="0" smtClean="0"/>
              <a:t>Create a software security framework</a:t>
            </a:r>
          </a:p>
          <a:p>
            <a:pPr lvl="1"/>
            <a:r>
              <a:rPr lang="en-US" dirty="0" smtClean="0"/>
              <a:t>Interview nine firms in-person</a:t>
            </a:r>
          </a:p>
          <a:p>
            <a:pPr lvl="1"/>
            <a:r>
              <a:rPr lang="en-US" dirty="0" smtClean="0"/>
              <a:t>Discover 110 activities through observation</a:t>
            </a:r>
          </a:p>
          <a:p>
            <a:pPr lvl="1"/>
            <a:r>
              <a:rPr lang="en-US" dirty="0" smtClean="0"/>
              <a:t>Organize the activities in 3 levels</a:t>
            </a:r>
          </a:p>
          <a:p>
            <a:pPr lvl="1"/>
            <a:r>
              <a:rPr lang="en-US" dirty="0" smtClean="0"/>
              <a:t>Build scorecard</a:t>
            </a:r>
          </a:p>
          <a:p>
            <a:r>
              <a:rPr lang="en-US" dirty="0" smtClean="0">
                <a:sym typeface="Wingdings" charset="0"/>
              </a:rPr>
              <a:t>The model has been validated with data from 51 firms</a:t>
            </a:r>
          </a:p>
          <a:p>
            <a:r>
              <a:rPr lang="en-US" dirty="0" smtClean="0">
                <a:sym typeface="Wingdings" charset="0"/>
              </a:rPr>
              <a:t>There is no special snowflake</a:t>
            </a:r>
            <a:endParaRPr lang="en-US" dirty="0"/>
          </a:p>
        </p:txBody>
      </p:sp>
      <p:pic>
        <p:nvPicPr>
          <p:cNvPr id="2" name="Picture 1" descr="Snowflake-6.jpe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786322" y="4547233"/>
            <a:ext cx="1774230" cy="1589008"/>
          </a:xfrm>
          <a:prstGeom prst="rect">
            <a:avLst/>
          </a:prstGeom>
        </p:spPr>
      </p:pic>
    </p:spTree>
    <p:extLst>
      <p:ext uri="{BB962C8B-B14F-4D97-AF65-F5344CB8AC3E}">
        <p14:creationId xmlns:p14="http://schemas.microsoft.com/office/powerpoint/2010/main" val="2435636424"/>
      </p:ext>
    </p:extLst>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p:cNvSpPr>
            <a:spLocks noGrp="1"/>
          </p:cNvSpPr>
          <p:nvPr>
            <p:ph type="title"/>
          </p:nvPr>
        </p:nvSpPr>
        <p:spPr/>
        <p:txBody>
          <a:bodyPr/>
          <a:lstStyle/>
          <a:p>
            <a:r>
              <a:rPr lang="en-US" dirty="0" smtClean="0"/>
              <a:t>The Magic 30</a:t>
            </a:r>
            <a:endParaRPr lang="en-US" dirty="0"/>
          </a:p>
        </p:txBody>
      </p:sp>
      <p:sp>
        <p:nvSpPr>
          <p:cNvPr id="43010" name="Content Placeholder 2"/>
          <p:cNvSpPr>
            <a:spLocks noGrp="1"/>
          </p:cNvSpPr>
          <p:nvPr>
            <p:ph idx="1"/>
          </p:nvPr>
        </p:nvSpPr>
        <p:spPr/>
        <p:txBody>
          <a:bodyPr/>
          <a:lstStyle/>
          <a:p>
            <a:r>
              <a:rPr lang="en-US" dirty="0" smtClean="0"/>
              <a:t>With data from &gt; 30 firms statistical analysis can be performed</a:t>
            </a:r>
          </a:p>
          <a:p>
            <a:pPr lvl="1"/>
            <a:r>
              <a:rPr lang="en-US" dirty="0" smtClean="0"/>
              <a:t>How good is the model?</a:t>
            </a:r>
          </a:p>
          <a:p>
            <a:pPr lvl="1"/>
            <a:r>
              <a:rPr lang="en-US" dirty="0" smtClean="0"/>
              <a:t>What activities correlate with what other activities?</a:t>
            </a:r>
          </a:p>
          <a:p>
            <a:pPr lvl="1"/>
            <a:r>
              <a:rPr lang="en-US" dirty="0" smtClean="0"/>
              <a:t>Do high maturity firms look the same?</a:t>
            </a:r>
          </a:p>
          <a:p>
            <a:pPr lvl="1"/>
            <a:endParaRPr lang="en-US" dirty="0" smtClean="0"/>
          </a:p>
          <a:p>
            <a:r>
              <a:rPr lang="en-US" dirty="0" smtClean="0"/>
              <a:t>There are now 51 firms with 95 distinct measurements</a:t>
            </a:r>
          </a:p>
          <a:p>
            <a:pPr lvl="1"/>
            <a:r>
              <a:rPr lang="en-US" dirty="0" smtClean="0"/>
              <a:t>BSIMM (the nine)</a:t>
            </a:r>
          </a:p>
          <a:p>
            <a:pPr lvl="1"/>
            <a:r>
              <a:rPr lang="en-US" dirty="0" smtClean="0"/>
              <a:t>BSIMM Europe (nine in EU)</a:t>
            </a:r>
          </a:p>
          <a:p>
            <a:pPr lvl="1"/>
            <a:r>
              <a:rPr lang="en-US" dirty="0" smtClean="0"/>
              <a:t>BSIMM2 (30)</a:t>
            </a:r>
          </a:p>
          <a:p>
            <a:pPr lvl="1"/>
            <a:r>
              <a:rPr lang="en-US" dirty="0" smtClean="0"/>
              <a:t>BSIMM3 (42)</a:t>
            </a:r>
          </a:p>
          <a:p>
            <a:pPr lvl="1"/>
            <a:r>
              <a:rPr lang="en-US" dirty="0" smtClean="0"/>
              <a:t>BSIMM4 (51)</a:t>
            </a:r>
            <a:endParaRPr lang="en-US" dirty="0"/>
          </a:p>
        </p:txBody>
      </p:sp>
    </p:spTree>
    <p:extLst>
      <p:ext uri="{BB962C8B-B14F-4D97-AF65-F5344CB8AC3E}">
        <p14:creationId xmlns:p14="http://schemas.microsoft.com/office/powerpoint/2010/main" val="3000799364"/>
      </p:ext>
    </p:extLst>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r>
              <a:rPr lang="en-US" dirty="0" smtClean="0"/>
              <a:t>A Software Security Framework</a:t>
            </a:r>
            <a:endParaRPr lang="en-US" dirty="0"/>
          </a:p>
        </p:txBody>
      </p:sp>
      <p:sp>
        <p:nvSpPr>
          <p:cNvPr id="49153" name="Content Placeholder 2"/>
          <p:cNvSpPr>
            <a:spLocks noGrp="1"/>
          </p:cNvSpPr>
          <p:nvPr>
            <p:ph idx="1"/>
          </p:nvPr>
        </p:nvSpPr>
        <p:spPr>
          <a:xfrm>
            <a:off x="304800" y="4876800"/>
            <a:ext cx="8455025" cy="1524000"/>
          </a:xfrm>
        </p:spPr>
        <p:txBody>
          <a:bodyPr/>
          <a:lstStyle/>
          <a:p>
            <a:r>
              <a:rPr lang="en-US" dirty="0" smtClean="0"/>
              <a:t>Four domains</a:t>
            </a:r>
          </a:p>
          <a:p>
            <a:r>
              <a:rPr lang="en-US" dirty="0" smtClean="0"/>
              <a:t>Twelve practices</a:t>
            </a:r>
          </a:p>
          <a:p>
            <a:r>
              <a:rPr lang="en-US" dirty="0" smtClean="0"/>
              <a:t>See informIT article on BSIMM website http://bsimm.com</a:t>
            </a:r>
            <a:endParaRPr lang="en-US" dirty="0"/>
          </a:p>
        </p:txBody>
      </p:sp>
      <p:pic>
        <p:nvPicPr>
          <p:cNvPr id="49155" name="Picture 4"/>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00345" y="1332212"/>
            <a:ext cx="8205787"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9800232"/>
      </p:ext>
    </p:extLst>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p:cNvSpPr>
            <a:spLocks noGrp="1"/>
          </p:cNvSpPr>
          <p:nvPr>
            <p:ph type="title"/>
          </p:nvPr>
        </p:nvSpPr>
        <p:spPr/>
        <p:txBody>
          <a:bodyPr/>
          <a:lstStyle/>
          <a:p>
            <a:r>
              <a:rPr lang="en-US" dirty="0" smtClean="0"/>
              <a:t>Architecture Analysis Practice Skeleton</a:t>
            </a:r>
            <a:endParaRPr lang="en-US" dirty="0"/>
          </a:p>
        </p:txBody>
      </p:sp>
      <p:pic>
        <p:nvPicPr>
          <p:cNvPr id="51202" name="Picture 1" descr="AA-skeleton.png"/>
          <p:cNvPicPr>
            <a:picLocks noChangeAspect="1"/>
          </p:cNvPicPr>
          <p:nvPr/>
        </p:nvPicPr>
        <p:blipFill>
          <a:blip r:embed="rId3" cstate="email">
            <a:clrChange>
              <a:clrFrom>
                <a:srgbClr val="C3CDCB"/>
              </a:clrFrom>
              <a:clrTo>
                <a:srgbClr val="C3CDCB">
                  <a:alpha val="0"/>
                </a:srgbClr>
              </a:clrTo>
            </a:clrChange>
            <a:extLst>
              <a:ext uri="{28A0092B-C50C-407E-A947-70E740481C1C}">
                <a14:useLocalDpi xmlns:a14="http://schemas.microsoft.com/office/drawing/2010/main" val="0"/>
              </a:ext>
            </a:extLst>
          </a:blip>
          <a:srcRect/>
          <a:stretch>
            <a:fillRect/>
          </a:stretch>
        </p:blipFill>
        <p:spPr bwMode="auto">
          <a:xfrm>
            <a:off x="701379" y="1876036"/>
            <a:ext cx="7968341" cy="3507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62592320"/>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4"/>
          <p:cNvSpPr>
            <a:spLocks noGrp="1" noChangeArrowheads="1"/>
          </p:cNvSpPr>
          <p:nvPr>
            <p:ph type="title"/>
          </p:nvPr>
        </p:nvSpPr>
        <p:spPr/>
        <p:txBody>
          <a:bodyPr/>
          <a:lstStyle/>
          <a:p>
            <a:r>
              <a:rPr lang="en-GB" dirty="0" smtClean="0"/>
              <a:t>Outline</a:t>
            </a:r>
            <a:endParaRPr lang="en-US" dirty="0" smtClean="0"/>
          </a:p>
        </p:txBody>
      </p:sp>
      <p:sp>
        <p:nvSpPr>
          <p:cNvPr id="4099" name="Rectangle 25"/>
          <p:cNvSpPr>
            <a:spLocks noGrp="1" noChangeArrowheads="1"/>
          </p:cNvSpPr>
          <p:nvPr>
            <p:ph idx="1"/>
          </p:nvPr>
        </p:nvSpPr>
        <p:spPr/>
        <p:txBody>
          <a:bodyPr/>
          <a:lstStyle/>
          <a:p>
            <a:r>
              <a:rPr lang="en-US" dirty="0" smtClean="0"/>
              <a:t>OpenSAMM </a:t>
            </a:r>
            <a:r>
              <a:rPr lang="en-US" dirty="0"/>
              <a:t>overview</a:t>
            </a:r>
          </a:p>
          <a:p>
            <a:r>
              <a:rPr lang="en-US" dirty="0" smtClean="0"/>
              <a:t>BSIMM4 </a:t>
            </a:r>
          </a:p>
        </p:txBody>
      </p:sp>
    </p:spTree>
    <p:extLst>
      <p:ext uri="{BB962C8B-B14F-4D97-AF65-F5344CB8AC3E}">
        <p14:creationId xmlns:p14="http://schemas.microsoft.com/office/powerpoint/2010/main" val="527395362"/>
      </p:ext>
    </p:extLst>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itle 1"/>
          <p:cNvSpPr>
            <a:spLocks noGrp="1"/>
          </p:cNvSpPr>
          <p:nvPr>
            <p:ph type="title"/>
          </p:nvPr>
        </p:nvSpPr>
        <p:spPr/>
        <p:txBody>
          <a:bodyPr/>
          <a:lstStyle/>
          <a:p>
            <a:r>
              <a:rPr lang="en-US" dirty="0" smtClean="0"/>
              <a:t>Example Activity</a:t>
            </a:r>
            <a:endParaRPr lang="en-US" dirty="0"/>
          </a:p>
        </p:txBody>
      </p:sp>
      <p:sp>
        <p:nvSpPr>
          <p:cNvPr id="53250" name="Content Placeholder 3"/>
          <p:cNvSpPr>
            <a:spLocks noGrp="1"/>
          </p:cNvSpPr>
          <p:nvPr>
            <p:ph idx="1"/>
          </p:nvPr>
        </p:nvSpPr>
        <p:spPr/>
        <p:txBody>
          <a:bodyPr/>
          <a:lstStyle/>
          <a:p>
            <a:r>
              <a:rPr lang="en-US" dirty="0" smtClean="0"/>
              <a:t>[AA1.2] Perform design review for high-risk applications. The organization learns about the benefits of architecture analysis by seeing real results for a few high-risk, high-profile applications. If the software security group (SSG) is not yet equipped to perform an in-depth architecture analysis, it uses consultants to do this work. Ad hoc review paradigms that rely heavily on expertise may be used here, though in the long run they do not scale. </a:t>
            </a:r>
            <a:endParaRPr lang="en-US" dirty="0"/>
          </a:p>
        </p:txBody>
      </p:sp>
    </p:spTree>
    <p:extLst>
      <p:ext uri="{BB962C8B-B14F-4D97-AF65-F5344CB8AC3E}">
        <p14:creationId xmlns:p14="http://schemas.microsoft.com/office/powerpoint/2010/main" val="2836840233"/>
      </p:ext>
    </p:extLst>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white">
          <a:xfrm>
            <a:off x="3200400" y="2438400"/>
            <a:ext cx="5791200" cy="1930400"/>
          </a:xfrm>
          <a:prstGeom prst="rect">
            <a:avLst/>
          </a:prstGeom>
          <a:noFill/>
          <a:ln w="9525">
            <a:noFill/>
            <a:miter lim="800000"/>
            <a:headEnd/>
            <a:tailEnd/>
          </a:ln>
          <a:effectLst/>
        </p:spPr>
        <p:txBody>
          <a:bodyPr tIns="46154" rIns="92309" bIns="46154" anchor="ctr"/>
          <a:lstStyle/>
          <a:p>
            <a:r>
              <a:rPr lang="en-US" sz="3600" b="1" dirty="0" smtClean="0">
                <a:latin typeface="Calibri" panose="020F0502020204030204" pitchFamily="34" charset="0"/>
              </a:rPr>
              <a:t>BSIMM4 Measurements</a:t>
            </a:r>
          </a:p>
        </p:txBody>
      </p:sp>
      <p:sp>
        <p:nvSpPr>
          <p:cNvPr id="5" name="Line 24"/>
          <p:cNvSpPr>
            <a:spLocks noChangeShapeType="1"/>
          </p:cNvSpPr>
          <p:nvPr/>
        </p:nvSpPr>
        <p:spPr bwMode="auto">
          <a:xfrm>
            <a:off x="0" y="977900"/>
            <a:ext cx="91440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6" name="Picture 22"/>
          <p:cNvPicPr>
            <a:picLocks noChangeAspect="1" noChangeArrowheads="1"/>
          </p:cNvPicPr>
          <p:nvPr/>
        </p:nvPicPr>
        <p:blipFill>
          <a:blip r:embed="rId3" cstate="print"/>
          <a:srcRect/>
          <a:stretch>
            <a:fillRect/>
          </a:stretch>
        </p:blipFill>
        <p:spPr bwMode="auto">
          <a:xfrm>
            <a:off x="0" y="1003300"/>
            <a:ext cx="2740025" cy="4178300"/>
          </a:xfrm>
          <a:prstGeom prst="rect">
            <a:avLst/>
          </a:prstGeom>
          <a:noFill/>
          <a:ln w="9525">
            <a:noFill/>
            <a:miter lim="800000"/>
            <a:headEnd/>
            <a:tailEnd/>
          </a:ln>
          <a:effectLst/>
        </p:spPr>
      </p:pic>
    </p:spTree>
    <p:extLst>
      <p:ext uri="{BB962C8B-B14F-4D97-AF65-F5344CB8AC3E}">
        <p14:creationId xmlns:p14="http://schemas.microsoft.com/office/powerpoint/2010/main" val="3463535882"/>
      </p:ext>
    </p:extLst>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1" name="Title 8"/>
          <p:cNvSpPr>
            <a:spLocks noGrp="1"/>
          </p:cNvSpPr>
          <p:nvPr>
            <p:ph type="title"/>
          </p:nvPr>
        </p:nvSpPr>
        <p:spPr/>
        <p:txBody>
          <a:bodyPr/>
          <a:lstStyle/>
          <a:p>
            <a:r>
              <a:rPr lang="en-US" dirty="0" smtClean="0"/>
              <a:t>Real-World Data (51 firms)</a:t>
            </a:r>
            <a:endParaRPr lang="en-US" dirty="0"/>
          </a:p>
        </p:txBody>
      </p:sp>
      <p:sp>
        <p:nvSpPr>
          <p:cNvPr id="55297" name="Rectangle 3"/>
          <p:cNvSpPr>
            <a:spLocks noGrp="1" noChangeArrowheads="1"/>
          </p:cNvSpPr>
          <p:nvPr>
            <p:ph idx="1"/>
          </p:nvPr>
        </p:nvSpPr>
        <p:spPr/>
        <p:txBody>
          <a:bodyPr/>
          <a:lstStyle/>
          <a:p>
            <a:r>
              <a:rPr lang="en-US" dirty="0" smtClean="0"/>
              <a:t>Initiative age</a:t>
            </a:r>
          </a:p>
          <a:p>
            <a:pPr lvl="1"/>
            <a:r>
              <a:rPr lang="en-US" dirty="0" smtClean="0"/>
              <a:t>Average: 5.5 years</a:t>
            </a:r>
          </a:p>
          <a:p>
            <a:pPr lvl="1"/>
            <a:r>
              <a:rPr lang="en-US" dirty="0" smtClean="0"/>
              <a:t>Newest: 0</a:t>
            </a:r>
          </a:p>
          <a:p>
            <a:pPr lvl="1"/>
            <a:r>
              <a:rPr lang="en-US" dirty="0" smtClean="0"/>
              <a:t>Oldest: 17</a:t>
            </a:r>
          </a:p>
          <a:p>
            <a:pPr lvl="1"/>
            <a:r>
              <a:rPr lang="en-US" dirty="0" smtClean="0"/>
              <a:t>Median: 4</a:t>
            </a:r>
          </a:p>
          <a:p>
            <a:r>
              <a:rPr lang="en-US" dirty="0" smtClean="0"/>
              <a:t>SSG size</a:t>
            </a:r>
          </a:p>
          <a:p>
            <a:pPr lvl="1"/>
            <a:r>
              <a:rPr lang="en-US" dirty="0" smtClean="0"/>
              <a:t>Average: 19.48</a:t>
            </a:r>
          </a:p>
          <a:p>
            <a:pPr lvl="1"/>
            <a:r>
              <a:rPr lang="en-US" dirty="0" smtClean="0"/>
              <a:t>Smallest: 1</a:t>
            </a:r>
          </a:p>
          <a:p>
            <a:pPr lvl="1"/>
            <a:r>
              <a:rPr lang="en-US" dirty="0" smtClean="0"/>
              <a:t>Largest: 100</a:t>
            </a:r>
          </a:p>
          <a:p>
            <a:pPr lvl="1"/>
            <a:r>
              <a:rPr lang="en-US" dirty="0" smtClean="0"/>
              <a:t>Median: 7.5</a:t>
            </a:r>
            <a:endParaRPr lang="en-US" dirty="0"/>
          </a:p>
        </p:txBody>
      </p:sp>
      <p:sp>
        <p:nvSpPr>
          <p:cNvPr id="55298" name="Slide Number Placeholder 5"/>
          <p:cNvSpPr>
            <a:spLocks noGrp="1"/>
          </p:cNvSpPr>
          <p:nvPr>
            <p:ph type="sldNum" sz="quarter" idx="4294967295"/>
          </p:nvPr>
        </p:nvSpPr>
        <p:spPr>
          <a:xfrm>
            <a:off x="8382000" y="6602413"/>
            <a:ext cx="762000" cy="1841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Times" charset="0"/>
                <a:ea typeface="ＭＳ Ｐゴシック" charset="0"/>
                <a:cs typeface="ＭＳ Ｐゴシック" charset="0"/>
              </a:defRPr>
            </a:lvl1pPr>
            <a:lvl2pPr marL="742950" indent="-285750" eaLnBrk="0" hangingPunct="0">
              <a:defRPr sz="2800">
                <a:solidFill>
                  <a:schemeClr val="tx1"/>
                </a:solidFill>
                <a:latin typeface="Times" charset="0"/>
                <a:ea typeface="ＭＳ Ｐゴシック" charset="0"/>
              </a:defRPr>
            </a:lvl2pPr>
            <a:lvl3pPr marL="1143000" indent="-228600" eaLnBrk="0" hangingPunct="0">
              <a:defRPr sz="2800">
                <a:solidFill>
                  <a:schemeClr val="tx1"/>
                </a:solidFill>
                <a:latin typeface="Times" charset="0"/>
                <a:ea typeface="ＭＳ Ｐゴシック" charset="0"/>
              </a:defRPr>
            </a:lvl3pPr>
            <a:lvl4pPr marL="1600200" indent="-228600" eaLnBrk="0" hangingPunct="0">
              <a:defRPr sz="2800">
                <a:solidFill>
                  <a:schemeClr val="tx1"/>
                </a:solidFill>
                <a:latin typeface="Times" charset="0"/>
                <a:ea typeface="ＭＳ Ｐゴシック" charset="0"/>
              </a:defRPr>
            </a:lvl4pPr>
            <a:lvl5pPr marL="2057400" indent="-228600" eaLnBrk="0" hangingPunct="0">
              <a:defRPr sz="2800">
                <a:solidFill>
                  <a:schemeClr val="tx1"/>
                </a:solidFill>
                <a:latin typeface="Times" charset="0"/>
                <a:ea typeface="ＭＳ Ｐゴシック" charset="0"/>
              </a:defRPr>
            </a:lvl5pPr>
            <a:lvl6pPr marL="2514600" indent="-228600" eaLnBrk="0" fontAlgn="base" hangingPunct="0">
              <a:spcBef>
                <a:spcPct val="0"/>
              </a:spcBef>
              <a:spcAft>
                <a:spcPct val="0"/>
              </a:spcAft>
              <a:defRPr sz="2800">
                <a:solidFill>
                  <a:schemeClr val="tx1"/>
                </a:solidFill>
                <a:latin typeface="Times" charset="0"/>
                <a:ea typeface="ＭＳ Ｐゴシック" charset="0"/>
              </a:defRPr>
            </a:lvl6pPr>
            <a:lvl7pPr marL="2971800" indent="-228600" eaLnBrk="0" fontAlgn="base" hangingPunct="0">
              <a:spcBef>
                <a:spcPct val="0"/>
              </a:spcBef>
              <a:spcAft>
                <a:spcPct val="0"/>
              </a:spcAft>
              <a:defRPr sz="2800">
                <a:solidFill>
                  <a:schemeClr val="tx1"/>
                </a:solidFill>
                <a:latin typeface="Times" charset="0"/>
                <a:ea typeface="ＭＳ Ｐゴシック" charset="0"/>
              </a:defRPr>
            </a:lvl7pPr>
            <a:lvl8pPr marL="3429000" indent="-228600" eaLnBrk="0" fontAlgn="base" hangingPunct="0">
              <a:spcBef>
                <a:spcPct val="0"/>
              </a:spcBef>
              <a:spcAft>
                <a:spcPct val="0"/>
              </a:spcAft>
              <a:defRPr sz="2800">
                <a:solidFill>
                  <a:schemeClr val="tx1"/>
                </a:solidFill>
                <a:latin typeface="Times" charset="0"/>
                <a:ea typeface="ＭＳ Ｐゴシック" charset="0"/>
              </a:defRPr>
            </a:lvl8pPr>
            <a:lvl9pPr marL="3886200" indent="-228600" eaLnBrk="0" fontAlgn="base" hangingPunct="0">
              <a:spcBef>
                <a:spcPct val="0"/>
              </a:spcBef>
              <a:spcAft>
                <a:spcPct val="0"/>
              </a:spcAft>
              <a:defRPr sz="2800">
                <a:solidFill>
                  <a:schemeClr val="tx1"/>
                </a:solidFill>
                <a:latin typeface="Times" charset="0"/>
                <a:ea typeface="ＭＳ Ｐゴシック" charset="0"/>
              </a:defRPr>
            </a:lvl9pPr>
          </a:lstStyle>
          <a:p>
            <a:fld id="{B337E89C-5B04-8E46-882B-F9511B09C33F}" type="slidenum">
              <a:rPr lang="en-US" sz="900">
                <a:latin typeface="Arial" charset="0"/>
              </a:rPr>
              <a:pPr/>
              <a:t>52</a:t>
            </a:fld>
            <a:endParaRPr lang="en-US" sz="900" dirty="0">
              <a:latin typeface="Arial" charset="0"/>
            </a:endParaRPr>
          </a:p>
        </p:txBody>
      </p:sp>
      <p:sp>
        <p:nvSpPr>
          <p:cNvPr id="7" name="Rectangle 3"/>
          <p:cNvSpPr txBox="1">
            <a:spLocks noChangeArrowheads="1"/>
          </p:cNvSpPr>
          <p:nvPr/>
        </p:nvSpPr>
        <p:spPr bwMode="auto">
          <a:xfrm>
            <a:off x="685800" y="5734694"/>
            <a:ext cx="6934200" cy="609600"/>
          </a:xfrm>
          <a:prstGeom prst="rect">
            <a:avLst/>
          </a:prstGeom>
          <a:noFill/>
          <a:ln w="9525">
            <a:noFill/>
            <a:miter lim="800000"/>
            <a:headEnd/>
            <a:tailEnd/>
          </a:ln>
        </p:spPr>
        <p:txBody>
          <a:bodyPr/>
          <a:lstStyle/>
          <a:p>
            <a:pPr marL="796925" lvl="1" indent="-339725" algn="ctr" eaLnBrk="0" hangingPunct="0">
              <a:spcBef>
                <a:spcPct val="20000"/>
              </a:spcBef>
              <a:buClr>
                <a:srgbClr val="96AAAF"/>
              </a:buClr>
              <a:buSzPct val="80000"/>
              <a:defRPr/>
            </a:pPr>
            <a:r>
              <a:rPr lang="en-US" sz="2400" kern="0" dirty="0">
                <a:solidFill>
                  <a:srgbClr val="0000FF"/>
                </a:solidFill>
                <a:latin typeface="Corbel"/>
                <a:ea typeface="ＭＳ Ｐゴシック" pitchFamily="-110" charset="-128"/>
                <a:cs typeface="Corbel"/>
              </a:rPr>
              <a:t>Average SSG size: </a:t>
            </a:r>
            <a:r>
              <a:rPr lang="en-US" sz="2400" kern="0" dirty="0" smtClean="0">
                <a:solidFill>
                  <a:srgbClr val="0000FF"/>
                </a:solidFill>
                <a:latin typeface="Corbel"/>
                <a:ea typeface="ＭＳ Ｐゴシック" pitchFamily="-110" charset="-128"/>
                <a:cs typeface="Corbel"/>
              </a:rPr>
              <a:t>1.95% </a:t>
            </a:r>
            <a:r>
              <a:rPr lang="en-US" sz="2400" kern="0" dirty="0">
                <a:solidFill>
                  <a:srgbClr val="0000FF"/>
                </a:solidFill>
                <a:latin typeface="Corbel"/>
                <a:ea typeface="ＭＳ Ｐゴシック" pitchFamily="-110" charset="-128"/>
                <a:cs typeface="Corbel"/>
              </a:rPr>
              <a:t>of dev group size</a:t>
            </a:r>
          </a:p>
        </p:txBody>
      </p:sp>
    </p:spTree>
    <p:extLst>
      <p:ext uri="{BB962C8B-B14F-4D97-AF65-F5344CB8AC3E}">
        <p14:creationId xmlns:p14="http://schemas.microsoft.com/office/powerpoint/2010/main" val="239252672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BSIMM4 Scorecard</a:t>
            </a:r>
            <a:br>
              <a:rPr lang="en-US" dirty="0"/>
            </a:br>
            <a:endParaRPr lang="en-US" dirty="0"/>
          </a:p>
        </p:txBody>
      </p:sp>
      <p:sp>
        <p:nvSpPr>
          <p:cNvPr id="57345" name="Content Placeholder 3"/>
          <p:cNvSpPr>
            <a:spLocks noGrp="1"/>
          </p:cNvSpPr>
          <p:nvPr>
            <p:ph sz="quarter" idx="4294967295"/>
          </p:nvPr>
        </p:nvSpPr>
        <p:spPr>
          <a:xfrm>
            <a:off x="5867400" y="3511550"/>
            <a:ext cx="3276600" cy="3081338"/>
          </a:xfrm>
        </p:spPr>
        <p:txBody>
          <a:bodyPr>
            <a:normAutofit fontScale="92500" lnSpcReduction="10000"/>
          </a:bodyPr>
          <a:lstStyle/>
          <a:p>
            <a:pPr marL="342900" indent="-342900">
              <a:buFont typeface="Arial" panose="020B0604020202020204" pitchFamily="34" charset="0"/>
              <a:buChar char="•"/>
            </a:pPr>
            <a:r>
              <a:rPr lang="en-US" sz="2400" dirty="0">
                <a:ea typeface="ＭＳ Ｐゴシック" charset="0"/>
                <a:cs typeface="Corbel"/>
              </a:rPr>
              <a:t>109 Activities</a:t>
            </a:r>
          </a:p>
          <a:p>
            <a:pPr marL="342900" indent="-342900">
              <a:buFont typeface="Arial" panose="020B0604020202020204" pitchFamily="34" charset="0"/>
              <a:buChar char="•"/>
            </a:pPr>
            <a:r>
              <a:rPr lang="en-US" sz="2400" dirty="0">
                <a:ea typeface="ＭＳ Ｐゴシック" charset="0"/>
                <a:cs typeface="Corbel"/>
              </a:rPr>
              <a:t>3 levels</a:t>
            </a:r>
          </a:p>
          <a:p>
            <a:pPr marL="342900" indent="-342900">
              <a:buFont typeface="Arial" panose="020B0604020202020204" pitchFamily="34" charset="0"/>
              <a:buChar char="•"/>
            </a:pPr>
            <a:r>
              <a:rPr lang="en-US" sz="2400" dirty="0">
                <a:ea typeface="ＭＳ Ｐゴシック" charset="0"/>
                <a:cs typeface="Corbel"/>
              </a:rPr>
              <a:t>Top 12 activities</a:t>
            </a:r>
          </a:p>
          <a:p>
            <a:pPr lvl="1">
              <a:buFont typeface="Calibri" panose="020F0502020204030204" pitchFamily="34" charset="0"/>
              <a:buChar char="-"/>
            </a:pPr>
            <a:r>
              <a:rPr lang="en-US" sz="2400" dirty="0">
                <a:ea typeface="ＭＳ Ｐゴシック" charset="0"/>
                <a:cs typeface="Corbel"/>
              </a:rPr>
              <a:t>69% cutoff</a:t>
            </a:r>
          </a:p>
          <a:p>
            <a:pPr lvl="1">
              <a:buFont typeface="Calibri" panose="020F0502020204030204" pitchFamily="34" charset="0"/>
              <a:buChar char="-"/>
            </a:pPr>
            <a:r>
              <a:rPr lang="en-US" sz="2400" dirty="0" smtClean="0">
                <a:ea typeface="ＭＳ Ｐゴシック" charset="0"/>
                <a:cs typeface="Corbel"/>
              </a:rPr>
              <a:t>31 </a:t>
            </a:r>
            <a:r>
              <a:rPr lang="en-US" sz="2400" dirty="0">
                <a:ea typeface="ＭＳ Ｐゴシック" charset="0"/>
                <a:cs typeface="Corbel"/>
              </a:rPr>
              <a:t>of </a:t>
            </a:r>
            <a:r>
              <a:rPr lang="en-US" sz="2400" dirty="0" smtClean="0">
                <a:ea typeface="ＭＳ Ｐゴシック" charset="0"/>
                <a:cs typeface="Corbel"/>
              </a:rPr>
              <a:t>51 </a:t>
            </a:r>
            <a:r>
              <a:rPr lang="en-US" sz="2400" dirty="0">
                <a:ea typeface="ＭＳ Ｐゴシック" charset="0"/>
                <a:cs typeface="Corbel"/>
              </a:rPr>
              <a:t>firms</a:t>
            </a:r>
          </a:p>
          <a:p>
            <a:pPr marL="342900" indent="-342900">
              <a:buFont typeface="Arial" panose="020B0604020202020204" pitchFamily="34" charset="0"/>
              <a:buChar char="•"/>
            </a:pPr>
            <a:r>
              <a:rPr lang="en-US" sz="2400" dirty="0">
                <a:ea typeface="ＭＳ Ｐゴシック" charset="0"/>
                <a:cs typeface="Corbel"/>
              </a:rPr>
              <a:t>Comparing scorecards between releases is interesting</a:t>
            </a:r>
          </a:p>
          <a:p>
            <a:pPr marL="342900" indent="-342900">
              <a:buFont typeface="Wingdings" charset="2"/>
              <a:buChar char="q"/>
            </a:pPr>
            <a:endParaRPr lang="en-US" sz="2400" dirty="0">
              <a:ea typeface="ＭＳ Ｐゴシック" charset="0"/>
              <a:cs typeface="Corbel"/>
            </a:endParaRPr>
          </a:p>
          <a:p>
            <a:endParaRPr lang="en-US" sz="2400" dirty="0">
              <a:ea typeface="ＭＳ Ｐゴシック" charset="0"/>
              <a:cs typeface="ＭＳ Ｐゴシック" charset="0"/>
            </a:endParaRPr>
          </a:p>
        </p:txBody>
      </p:sp>
      <p:pic>
        <p:nvPicPr>
          <p:cNvPr id="3" name="Picture 2" descr="page58.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97249" y="741969"/>
            <a:ext cx="4770881" cy="5735031"/>
          </a:xfrm>
          <a:prstGeom prst="rect">
            <a:avLst/>
          </a:prstGeom>
        </p:spPr>
      </p:pic>
    </p:spTree>
    <p:extLst>
      <p:ext uri="{BB962C8B-B14F-4D97-AF65-F5344CB8AC3E}">
        <p14:creationId xmlns:p14="http://schemas.microsoft.com/office/powerpoint/2010/main" val="4152952144"/>
      </p:ext>
    </p:extLst>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Earth.png"/>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15234" t="3432" r="8466" b="3805"/>
          <a:stretch/>
        </p:blipFill>
        <p:spPr>
          <a:xfrm>
            <a:off x="3772285" y="1611415"/>
            <a:ext cx="4871746" cy="3696780"/>
          </a:xfrm>
          <a:prstGeom prst="rect">
            <a:avLst/>
          </a:prstGeom>
          <a:ln>
            <a:noFill/>
          </a:ln>
        </p:spPr>
      </p:pic>
      <p:sp>
        <p:nvSpPr>
          <p:cNvPr id="59394" name="Title 1"/>
          <p:cNvSpPr>
            <a:spLocks noGrp="1"/>
          </p:cNvSpPr>
          <p:nvPr>
            <p:ph type="title"/>
          </p:nvPr>
        </p:nvSpPr>
        <p:spPr/>
        <p:txBody>
          <a:bodyPr/>
          <a:lstStyle/>
          <a:p>
            <a:r>
              <a:rPr lang="en-US" dirty="0" smtClean="0"/>
              <a:t>Twelve Things </a:t>
            </a:r>
            <a:r>
              <a:rPr lang="ja-JP" altLang="en-US" smtClean="0"/>
              <a:t>“</a:t>
            </a:r>
            <a:r>
              <a:rPr lang="en-US" altLang="ja-JP" dirty="0" smtClean="0"/>
              <a:t>Everybody</a:t>
            </a:r>
            <a:r>
              <a:rPr lang="ja-JP" altLang="en-US" smtClean="0"/>
              <a:t>”</a:t>
            </a:r>
            <a:r>
              <a:rPr lang="en-US" altLang="ja-JP" dirty="0" smtClean="0"/>
              <a:t> Does</a:t>
            </a:r>
            <a:endParaRPr lang="en-US" dirty="0"/>
          </a:p>
        </p:txBody>
      </p:sp>
      <p:sp>
        <p:nvSpPr>
          <p:cNvPr id="59395" name="Content Placeholder 6"/>
          <p:cNvSpPr>
            <a:spLocks noGrp="1"/>
          </p:cNvSpPr>
          <p:nvPr>
            <p:ph idx="1"/>
          </p:nvPr>
        </p:nvSpPr>
        <p:spPr/>
        <p:txBody>
          <a:bodyPr/>
          <a:lstStyle/>
          <a:p>
            <a:r>
              <a:rPr lang="en-US" sz="2400" dirty="0" smtClean="0"/>
              <a:t>Core activities</a:t>
            </a:r>
          </a:p>
          <a:p>
            <a:pPr lvl="1"/>
            <a:r>
              <a:rPr lang="en-US" sz="2000" dirty="0" smtClean="0"/>
              <a:t>identify gates</a:t>
            </a:r>
          </a:p>
          <a:p>
            <a:pPr lvl="1"/>
            <a:r>
              <a:rPr lang="en-US" sz="2000" dirty="0" smtClean="0"/>
              <a:t>know PII obligations</a:t>
            </a:r>
          </a:p>
          <a:p>
            <a:pPr lvl="1"/>
            <a:r>
              <a:rPr lang="en-US" sz="2000" dirty="0" smtClean="0"/>
              <a:t>awareness training</a:t>
            </a:r>
          </a:p>
          <a:p>
            <a:pPr lvl="1"/>
            <a:r>
              <a:rPr lang="en-US" sz="2000" dirty="0" smtClean="0"/>
              <a:t>data classification</a:t>
            </a:r>
          </a:p>
          <a:p>
            <a:pPr lvl="1"/>
            <a:r>
              <a:rPr lang="en-US" sz="2000" dirty="0" smtClean="0"/>
              <a:t>identify features</a:t>
            </a:r>
          </a:p>
          <a:p>
            <a:pPr lvl="1"/>
            <a:r>
              <a:rPr lang="en-US" sz="2000" dirty="0" smtClean="0"/>
              <a:t>security standards</a:t>
            </a:r>
          </a:p>
          <a:p>
            <a:pPr lvl="1"/>
            <a:r>
              <a:rPr lang="en-US" sz="2000" dirty="0" smtClean="0"/>
              <a:t>review security features</a:t>
            </a:r>
          </a:p>
          <a:p>
            <a:pPr lvl="1"/>
            <a:r>
              <a:rPr lang="en-US" sz="2000" dirty="0" smtClean="0"/>
              <a:t>static analysis tool</a:t>
            </a:r>
          </a:p>
          <a:p>
            <a:pPr lvl="1"/>
            <a:r>
              <a:rPr lang="en-US" sz="2000" dirty="0" smtClean="0"/>
              <a:t>QA boundary testing</a:t>
            </a:r>
          </a:p>
          <a:p>
            <a:pPr lvl="1"/>
            <a:r>
              <a:rPr lang="en-US" sz="2000" dirty="0" smtClean="0"/>
              <a:t>external pen testers</a:t>
            </a:r>
          </a:p>
          <a:p>
            <a:pPr lvl="1"/>
            <a:r>
              <a:rPr lang="en-US" sz="2000" dirty="0" smtClean="0"/>
              <a:t>good network security</a:t>
            </a:r>
          </a:p>
          <a:p>
            <a:pPr lvl="1"/>
            <a:r>
              <a:rPr lang="en-US" sz="2000" dirty="0" smtClean="0"/>
              <a:t>close ops bugs loop</a:t>
            </a:r>
            <a:endParaRPr lang="en-US" sz="2000" dirty="0"/>
          </a:p>
        </p:txBody>
      </p:sp>
    </p:spTree>
    <p:extLst>
      <p:ext uri="{BB962C8B-B14F-4D97-AF65-F5344CB8AC3E}">
        <p14:creationId xmlns:p14="http://schemas.microsoft.com/office/powerpoint/2010/main" val="437189243"/>
      </p:ext>
    </p:extLst>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white">
          <a:xfrm>
            <a:off x="3200400" y="2438400"/>
            <a:ext cx="5791200" cy="1930400"/>
          </a:xfrm>
          <a:prstGeom prst="rect">
            <a:avLst/>
          </a:prstGeom>
          <a:noFill/>
          <a:ln w="9525">
            <a:noFill/>
            <a:miter lim="800000"/>
            <a:headEnd/>
            <a:tailEnd/>
          </a:ln>
          <a:effectLst/>
        </p:spPr>
        <p:txBody>
          <a:bodyPr tIns="46154" rIns="92309" bIns="46154" anchor="ctr"/>
          <a:lstStyle/>
          <a:p>
            <a:r>
              <a:rPr lang="en-US" sz="3600" b="1" dirty="0" smtClean="0">
                <a:latin typeface="Calibri" panose="020F0502020204030204" pitchFamily="34" charset="0"/>
              </a:rPr>
              <a:t>BSIMM4 as </a:t>
            </a:r>
            <a:r>
              <a:rPr lang="en-US" sz="3600" b="1" dirty="0">
                <a:latin typeface="Calibri" panose="020F0502020204030204" pitchFamily="34" charset="0"/>
              </a:rPr>
              <a:t>a </a:t>
            </a:r>
            <a:r>
              <a:rPr lang="en-US" sz="3600" b="1" dirty="0" smtClean="0">
                <a:latin typeface="Calibri" panose="020F0502020204030204" pitchFamily="34" charset="0"/>
              </a:rPr>
              <a:t>Measuring Stick</a:t>
            </a:r>
          </a:p>
        </p:txBody>
      </p:sp>
      <p:sp>
        <p:nvSpPr>
          <p:cNvPr id="5" name="Line 24"/>
          <p:cNvSpPr>
            <a:spLocks noChangeShapeType="1"/>
          </p:cNvSpPr>
          <p:nvPr/>
        </p:nvSpPr>
        <p:spPr bwMode="auto">
          <a:xfrm>
            <a:off x="0" y="977900"/>
            <a:ext cx="91440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6" name="Picture 22"/>
          <p:cNvPicPr>
            <a:picLocks noChangeAspect="1" noChangeArrowheads="1"/>
          </p:cNvPicPr>
          <p:nvPr/>
        </p:nvPicPr>
        <p:blipFill>
          <a:blip r:embed="rId3" cstate="print"/>
          <a:srcRect/>
          <a:stretch>
            <a:fillRect/>
          </a:stretch>
        </p:blipFill>
        <p:spPr bwMode="auto">
          <a:xfrm>
            <a:off x="0" y="1003300"/>
            <a:ext cx="2740025" cy="4178300"/>
          </a:xfrm>
          <a:prstGeom prst="rect">
            <a:avLst/>
          </a:prstGeom>
          <a:noFill/>
          <a:ln w="9525">
            <a:noFill/>
            <a:miter lim="800000"/>
            <a:headEnd/>
            <a:tailEnd/>
          </a:ln>
          <a:effectLst/>
        </p:spPr>
      </p:pic>
    </p:spTree>
    <p:extLst>
      <p:ext uri="{BB962C8B-B14F-4D97-AF65-F5344CB8AC3E}">
        <p14:creationId xmlns:p14="http://schemas.microsoft.com/office/powerpoint/2010/main" val="3463535882"/>
      </p:ext>
    </p:extLst>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p:txBody>
          <a:bodyPr/>
          <a:lstStyle/>
          <a:p>
            <a:r>
              <a:rPr lang="en-US" dirty="0" smtClean="0"/>
              <a:t>BSIMM4 as a Measuring Stick</a:t>
            </a:r>
            <a:endParaRPr lang="en-US" dirty="0"/>
          </a:p>
        </p:txBody>
      </p:sp>
      <p:sp>
        <p:nvSpPr>
          <p:cNvPr id="61443" name="Content Placeholder 3"/>
          <p:cNvSpPr>
            <a:spLocks noGrp="1"/>
          </p:cNvSpPr>
          <p:nvPr>
            <p:ph idx="1"/>
          </p:nvPr>
        </p:nvSpPr>
        <p:spPr>
          <a:xfrm>
            <a:off x="304801" y="1143000"/>
            <a:ext cx="3124200" cy="4953000"/>
          </a:xfrm>
        </p:spPr>
        <p:txBody>
          <a:bodyPr/>
          <a:lstStyle/>
          <a:p>
            <a:pPr indent="-228600">
              <a:buFont typeface="Arial" panose="020B0604020202020204" pitchFamily="34" charset="0"/>
              <a:buChar char="•"/>
            </a:pPr>
            <a:r>
              <a:rPr lang="en-US" dirty="0" smtClean="0"/>
              <a:t>Compare a firm with peers using the high water mark view</a:t>
            </a:r>
          </a:p>
          <a:p>
            <a:pPr indent="-228600">
              <a:buFont typeface="Arial" panose="020B0604020202020204" pitchFamily="34" charset="0"/>
              <a:buChar char="•"/>
            </a:pPr>
            <a:r>
              <a:rPr lang="en-US" dirty="0" smtClean="0"/>
              <a:t>Compare business units</a:t>
            </a:r>
          </a:p>
          <a:p>
            <a:pPr indent="-228600">
              <a:buFont typeface="Arial" panose="020B0604020202020204" pitchFamily="34" charset="0"/>
              <a:buChar char="•"/>
            </a:pPr>
            <a:r>
              <a:rPr lang="en-US" dirty="0" smtClean="0"/>
              <a:t>Chart an SSI over time</a:t>
            </a:r>
            <a:endParaRPr lang="en-US" dirty="0"/>
          </a:p>
        </p:txBody>
      </p:sp>
      <p:pic>
        <p:nvPicPr>
          <p:cNvPr id="3" name="Picture 2" descr="FakeSpider.51Firms.png"/>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9606" t="2992" r="7748" b="3084"/>
          <a:stretch/>
        </p:blipFill>
        <p:spPr>
          <a:xfrm>
            <a:off x="3165686" y="1459754"/>
            <a:ext cx="5535212" cy="4474051"/>
          </a:xfrm>
          <a:prstGeom prst="rect">
            <a:avLst/>
          </a:prstGeom>
        </p:spPr>
      </p:pic>
    </p:spTree>
    <p:extLst>
      <p:ext uri="{BB962C8B-B14F-4D97-AF65-F5344CB8AC3E}">
        <p14:creationId xmlns:p14="http://schemas.microsoft.com/office/powerpoint/2010/main" val="1466832063"/>
      </p:ext>
    </p:extLst>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BSIMM4 Scorecard with FAKE Firm Data</a:t>
            </a:r>
            <a:br>
              <a:rPr lang="en-US" dirty="0"/>
            </a:br>
            <a:endParaRPr lang="en-US" dirty="0"/>
          </a:p>
        </p:txBody>
      </p:sp>
      <p:sp>
        <p:nvSpPr>
          <p:cNvPr id="63489" name="Content Placeholder 3"/>
          <p:cNvSpPr>
            <a:spLocks noGrp="1"/>
          </p:cNvSpPr>
          <p:nvPr>
            <p:ph sz="quarter" idx="4294967295"/>
          </p:nvPr>
        </p:nvSpPr>
        <p:spPr>
          <a:xfrm>
            <a:off x="5867400" y="3587750"/>
            <a:ext cx="3276600" cy="3081338"/>
          </a:xfrm>
        </p:spPr>
        <p:txBody>
          <a:bodyPr>
            <a:normAutofit/>
          </a:bodyPr>
          <a:lstStyle/>
          <a:p>
            <a:pPr marL="342900" indent="-342900">
              <a:buFont typeface="Arial" panose="020B0604020202020204" pitchFamily="34" charset="0"/>
              <a:buChar char="•"/>
            </a:pPr>
            <a:r>
              <a:rPr lang="en-US" sz="2400" dirty="0">
                <a:ea typeface="ＭＳ Ｐゴシック" charset="0"/>
                <a:cs typeface="Corbel"/>
              </a:rPr>
              <a:t>Top 12 activities</a:t>
            </a:r>
          </a:p>
          <a:p>
            <a:pPr lvl="1">
              <a:buFont typeface="Calibri" panose="020F0502020204030204" pitchFamily="34" charset="0"/>
              <a:buChar char="-"/>
            </a:pPr>
            <a:r>
              <a:rPr lang="en-US" sz="2400" dirty="0" smtClean="0">
                <a:ea typeface="ＭＳ Ｐゴシック" charset="0"/>
                <a:cs typeface="Corbel"/>
              </a:rPr>
              <a:t>purple </a:t>
            </a:r>
            <a:r>
              <a:rPr lang="en-US" sz="2400" dirty="0">
                <a:ea typeface="ＭＳ Ｐゴシック" charset="0"/>
                <a:cs typeface="Corbel"/>
              </a:rPr>
              <a:t>= good?</a:t>
            </a:r>
          </a:p>
          <a:p>
            <a:pPr lvl="1">
              <a:buFont typeface="Calibri" panose="020F0502020204030204" pitchFamily="34" charset="0"/>
              <a:buChar char="-"/>
            </a:pPr>
            <a:r>
              <a:rPr lang="en-US" sz="2400" dirty="0">
                <a:ea typeface="ＭＳ Ｐゴシック" charset="0"/>
                <a:cs typeface="Corbel"/>
              </a:rPr>
              <a:t>red = bad?</a:t>
            </a:r>
          </a:p>
          <a:p>
            <a:pPr marL="342900" indent="-342900">
              <a:buFont typeface="Arial" panose="020B0604020202020204" pitchFamily="34" charset="0"/>
              <a:buChar char="•"/>
            </a:pPr>
            <a:endParaRPr lang="en-US" sz="2400" dirty="0">
              <a:ea typeface="ＭＳ Ｐゴシック" charset="0"/>
              <a:cs typeface="Corbel"/>
            </a:endParaRPr>
          </a:p>
          <a:p>
            <a:pPr marL="342900" indent="-342900">
              <a:buFont typeface="Arial" panose="020B0604020202020204" pitchFamily="34" charset="0"/>
              <a:buChar char="•"/>
            </a:pPr>
            <a:r>
              <a:rPr lang="ja-JP" altLang="en-US" sz="2400" dirty="0">
                <a:ea typeface="ＭＳ Ｐゴシック" charset="0"/>
                <a:cs typeface="Corbel"/>
              </a:rPr>
              <a:t>“</a:t>
            </a:r>
            <a:r>
              <a:rPr lang="en-US" altLang="ja-JP" sz="2400" dirty="0">
                <a:ea typeface="ＭＳ Ｐゴシック" charset="0"/>
                <a:cs typeface="Corbel"/>
              </a:rPr>
              <a:t>Blue shift</a:t>
            </a:r>
            <a:r>
              <a:rPr lang="ja-JP" altLang="en-US" sz="2400" dirty="0">
                <a:ea typeface="ＭＳ Ｐゴシック" charset="0"/>
                <a:cs typeface="Corbel"/>
              </a:rPr>
              <a:t>”</a:t>
            </a:r>
            <a:r>
              <a:rPr lang="en-US" altLang="ja-JP" sz="2400" dirty="0">
                <a:ea typeface="ＭＳ Ｐゴシック" charset="0"/>
                <a:cs typeface="Corbel"/>
              </a:rPr>
              <a:t> practices to emphasize</a:t>
            </a:r>
          </a:p>
          <a:p>
            <a:pPr marL="342900" indent="-342900">
              <a:buFont typeface="Wingdings" charset="2"/>
              <a:buChar char="q"/>
            </a:pPr>
            <a:endParaRPr lang="en-US" sz="2400" dirty="0">
              <a:ea typeface="ＭＳ Ｐゴシック" charset="0"/>
              <a:cs typeface="Corbel"/>
            </a:endParaRPr>
          </a:p>
          <a:p>
            <a:endParaRPr lang="en-US" sz="2400" dirty="0">
              <a:ea typeface="ＭＳ Ｐゴシック" charset="0"/>
              <a:cs typeface="ＭＳ Ｐゴシック" charset="0"/>
            </a:endParaRPr>
          </a:p>
        </p:txBody>
      </p:sp>
      <p:pic>
        <p:nvPicPr>
          <p:cNvPr id="2" name="Picture 1" descr="page11.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10654" y="676162"/>
            <a:ext cx="5423638" cy="5924167"/>
          </a:xfrm>
          <a:prstGeom prst="rect">
            <a:avLst/>
          </a:prstGeom>
        </p:spPr>
      </p:pic>
    </p:spTree>
    <p:extLst>
      <p:ext uri="{BB962C8B-B14F-4D97-AF65-F5344CB8AC3E}">
        <p14:creationId xmlns:p14="http://schemas.microsoft.com/office/powerpoint/2010/main" val="3323111545"/>
      </p:ext>
    </p:extLst>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white">
          <a:xfrm>
            <a:off x="3200400" y="2438400"/>
            <a:ext cx="5791200" cy="1930400"/>
          </a:xfrm>
          <a:prstGeom prst="rect">
            <a:avLst/>
          </a:prstGeom>
          <a:noFill/>
          <a:ln w="9525">
            <a:noFill/>
            <a:miter lim="800000"/>
            <a:headEnd/>
            <a:tailEnd/>
          </a:ln>
          <a:effectLst/>
        </p:spPr>
        <p:txBody>
          <a:bodyPr tIns="46154" rIns="92309" bIns="46154" anchor="ctr"/>
          <a:lstStyle/>
          <a:p>
            <a:r>
              <a:rPr lang="en-US" sz="3600" b="1" dirty="0">
                <a:latin typeface="Calibri" panose="020F0502020204030204" pitchFamily="34" charset="0"/>
              </a:rPr>
              <a:t>C</a:t>
            </a:r>
            <a:r>
              <a:rPr lang="en-US" sz="3600" b="1" dirty="0" smtClean="0">
                <a:latin typeface="Calibri" panose="020F0502020204030204" pitchFamily="34" charset="0"/>
              </a:rPr>
              <a:t>omparing Groups </a:t>
            </a:r>
            <a:r>
              <a:rPr lang="en-US" sz="3600" b="1" dirty="0">
                <a:latin typeface="Calibri" panose="020F0502020204030204" pitchFamily="34" charset="0"/>
              </a:rPr>
              <a:t>of </a:t>
            </a:r>
            <a:r>
              <a:rPr lang="en-US" sz="3600" b="1" dirty="0" smtClean="0">
                <a:latin typeface="Calibri" panose="020F0502020204030204" pitchFamily="34" charset="0"/>
              </a:rPr>
              <a:t>Firms</a:t>
            </a:r>
          </a:p>
        </p:txBody>
      </p:sp>
      <p:sp>
        <p:nvSpPr>
          <p:cNvPr id="5" name="Line 24"/>
          <p:cNvSpPr>
            <a:spLocks noChangeShapeType="1"/>
          </p:cNvSpPr>
          <p:nvPr/>
        </p:nvSpPr>
        <p:spPr bwMode="auto">
          <a:xfrm>
            <a:off x="0" y="977900"/>
            <a:ext cx="91440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6" name="Picture 22"/>
          <p:cNvPicPr>
            <a:picLocks noChangeAspect="1" noChangeArrowheads="1"/>
          </p:cNvPicPr>
          <p:nvPr/>
        </p:nvPicPr>
        <p:blipFill>
          <a:blip r:embed="rId3" cstate="print"/>
          <a:srcRect/>
          <a:stretch>
            <a:fillRect/>
          </a:stretch>
        </p:blipFill>
        <p:spPr bwMode="auto">
          <a:xfrm>
            <a:off x="0" y="1003300"/>
            <a:ext cx="2740025" cy="4178300"/>
          </a:xfrm>
          <a:prstGeom prst="rect">
            <a:avLst/>
          </a:prstGeom>
          <a:noFill/>
          <a:ln w="9525">
            <a:noFill/>
            <a:miter lim="800000"/>
            <a:headEnd/>
            <a:tailEnd/>
          </a:ln>
          <a:effectLst/>
        </p:spPr>
      </p:pic>
    </p:spTree>
    <p:extLst>
      <p:ext uri="{BB962C8B-B14F-4D97-AF65-F5344CB8AC3E}">
        <p14:creationId xmlns:p14="http://schemas.microsoft.com/office/powerpoint/2010/main" val="3463535882"/>
      </p:ext>
    </p:extLst>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FIvsISV.png"/>
          <p:cNvPicPr>
            <a:picLocks noChangeAspect="1"/>
          </p:cNvPicPr>
          <p:nvPr/>
        </p:nvPicPr>
        <p:blipFill rotWithShape="1">
          <a:blip r:embed="rId3">
            <a:extLst>
              <a:ext uri="{28A0092B-C50C-407E-A947-70E740481C1C}">
                <a14:useLocalDpi xmlns:a14="http://schemas.microsoft.com/office/drawing/2010/main" val="0"/>
              </a:ext>
            </a:extLst>
          </a:blip>
          <a:srcRect l="14249" t="2332" r="7258" b="4329"/>
          <a:stretch/>
        </p:blipFill>
        <p:spPr>
          <a:xfrm>
            <a:off x="228600" y="1693404"/>
            <a:ext cx="4412106" cy="3254594"/>
          </a:xfrm>
          <a:prstGeom prst="rect">
            <a:avLst/>
          </a:prstGeom>
        </p:spPr>
      </p:pic>
      <p:sp>
        <p:nvSpPr>
          <p:cNvPr id="65538" name="Title 1"/>
          <p:cNvSpPr>
            <a:spLocks noGrp="1"/>
          </p:cNvSpPr>
          <p:nvPr>
            <p:ph type="title"/>
          </p:nvPr>
        </p:nvSpPr>
        <p:spPr/>
        <p:txBody>
          <a:bodyPr/>
          <a:lstStyle/>
          <a:p>
            <a:r>
              <a:rPr lang="en-US" dirty="0" smtClean="0"/>
              <a:t>We Are a Special Snowflake (NOT)</a:t>
            </a:r>
            <a:endParaRPr lang="en-US" dirty="0"/>
          </a:p>
        </p:txBody>
      </p:sp>
      <p:sp>
        <p:nvSpPr>
          <p:cNvPr id="65539" name="Content Placeholder 3"/>
          <p:cNvSpPr>
            <a:spLocks noGrp="1"/>
          </p:cNvSpPr>
          <p:nvPr>
            <p:ph sz="half" idx="2"/>
          </p:nvPr>
        </p:nvSpPr>
        <p:spPr/>
        <p:txBody>
          <a:bodyPr/>
          <a:lstStyle/>
          <a:p>
            <a:pPr marL="171450" indent="-171450">
              <a:buFont typeface="Arial" panose="020B0604020202020204" pitchFamily="34" charset="0"/>
              <a:buChar char="•"/>
            </a:pPr>
            <a:r>
              <a:rPr lang="en-US" dirty="0" smtClean="0"/>
              <a:t>ISV (19) results are similar to financial services (19)</a:t>
            </a:r>
          </a:p>
          <a:p>
            <a:pPr marL="171450" indent="-171450">
              <a:buFont typeface="Arial" panose="020B0604020202020204" pitchFamily="34" charset="0"/>
              <a:buChar char="•"/>
            </a:pPr>
            <a:r>
              <a:rPr lang="en-US" dirty="0" smtClean="0"/>
              <a:t>You do the same things</a:t>
            </a:r>
          </a:p>
          <a:p>
            <a:pPr marL="171450" indent="-171450">
              <a:buFont typeface="Arial" panose="020B0604020202020204" pitchFamily="34" charset="0"/>
              <a:buChar char="•"/>
            </a:pPr>
            <a:r>
              <a:rPr lang="en-US" dirty="0" smtClean="0"/>
              <a:t>You can demand the same results</a:t>
            </a:r>
          </a:p>
          <a:p>
            <a:pPr marL="171450" indent="-171450">
              <a:buFont typeface="Arial" panose="020B0604020202020204" pitchFamily="34" charset="0"/>
              <a:buChar char="•"/>
            </a:pPr>
            <a:r>
              <a:rPr lang="en-US" dirty="0" smtClean="0"/>
              <a:t>Measurement works for all</a:t>
            </a:r>
          </a:p>
          <a:p>
            <a:endParaRPr lang="en-US" dirty="0"/>
          </a:p>
        </p:txBody>
      </p:sp>
      <p:sp>
        <p:nvSpPr>
          <p:cNvPr id="65540" name="Slide Number Placeholder 4"/>
          <p:cNvSpPr>
            <a:spLocks noGrp="1"/>
          </p:cNvSpPr>
          <p:nvPr>
            <p:ph type="sldNum" sz="quarter" idx="4294967295"/>
          </p:nvPr>
        </p:nvSpPr>
        <p:spPr>
          <a:xfrm>
            <a:off x="8348663" y="6664325"/>
            <a:ext cx="795337" cy="1936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Times" charset="0"/>
                <a:ea typeface="ＭＳ Ｐゴシック" charset="0"/>
                <a:cs typeface="ＭＳ Ｐゴシック" charset="0"/>
              </a:defRPr>
            </a:lvl1pPr>
            <a:lvl2pPr marL="742950" indent="-285750" eaLnBrk="0" hangingPunct="0">
              <a:defRPr sz="2800">
                <a:solidFill>
                  <a:schemeClr val="tx1"/>
                </a:solidFill>
                <a:latin typeface="Times" charset="0"/>
                <a:ea typeface="ＭＳ Ｐゴシック" charset="0"/>
              </a:defRPr>
            </a:lvl2pPr>
            <a:lvl3pPr marL="1143000" indent="-228600" eaLnBrk="0" hangingPunct="0">
              <a:defRPr sz="2800">
                <a:solidFill>
                  <a:schemeClr val="tx1"/>
                </a:solidFill>
                <a:latin typeface="Times" charset="0"/>
                <a:ea typeface="ＭＳ Ｐゴシック" charset="0"/>
              </a:defRPr>
            </a:lvl3pPr>
            <a:lvl4pPr marL="1600200" indent="-228600" eaLnBrk="0" hangingPunct="0">
              <a:defRPr sz="2800">
                <a:solidFill>
                  <a:schemeClr val="tx1"/>
                </a:solidFill>
                <a:latin typeface="Times" charset="0"/>
                <a:ea typeface="ＭＳ Ｐゴシック" charset="0"/>
              </a:defRPr>
            </a:lvl4pPr>
            <a:lvl5pPr marL="2057400" indent="-228600" eaLnBrk="0" hangingPunct="0">
              <a:defRPr sz="2800">
                <a:solidFill>
                  <a:schemeClr val="tx1"/>
                </a:solidFill>
                <a:latin typeface="Times" charset="0"/>
                <a:ea typeface="ＭＳ Ｐゴシック" charset="0"/>
              </a:defRPr>
            </a:lvl5pPr>
            <a:lvl6pPr marL="2514600" indent="-228600" eaLnBrk="0" fontAlgn="base" hangingPunct="0">
              <a:spcBef>
                <a:spcPct val="0"/>
              </a:spcBef>
              <a:spcAft>
                <a:spcPct val="0"/>
              </a:spcAft>
              <a:defRPr sz="2800">
                <a:solidFill>
                  <a:schemeClr val="tx1"/>
                </a:solidFill>
                <a:latin typeface="Times" charset="0"/>
                <a:ea typeface="ＭＳ Ｐゴシック" charset="0"/>
              </a:defRPr>
            </a:lvl6pPr>
            <a:lvl7pPr marL="2971800" indent="-228600" eaLnBrk="0" fontAlgn="base" hangingPunct="0">
              <a:spcBef>
                <a:spcPct val="0"/>
              </a:spcBef>
              <a:spcAft>
                <a:spcPct val="0"/>
              </a:spcAft>
              <a:defRPr sz="2800">
                <a:solidFill>
                  <a:schemeClr val="tx1"/>
                </a:solidFill>
                <a:latin typeface="Times" charset="0"/>
                <a:ea typeface="ＭＳ Ｐゴシック" charset="0"/>
              </a:defRPr>
            </a:lvl7pPr>
            <a:lvl8pPr marL="3429000" indent="-228600" eaLnBrk="0" fontAlgn="base" hangingPunct="0">
              <a:spcBef>
                <a:spcPct val="0"/>
              </a:spcBef>
              <a:spcAft>
                <a:spcPct val="0"/>
              </a:spcAft>
              <a:defRPr sz="2800">
                <a:solidFill>
                  <a:schemeClr val="tx1"/>
                </a:solidFill>
                <a:latin typeface="Times" charset="0"/>
                <a:ea typeface="ＭＳ Ｐゴシック" charset="0"/>
              </a:defRPr>
            </a:lvl8pPr>
            <a:lvl9pPr marL="3886200" indent="-228600" eaLnBrk="0" fontAlgn="base" hangingPunct="0">
              <a:spcBef>
                <a:spcPct val="0"/>
              </a:spcBef>
              <a:spcAft>
                <a:spcPct val="0"/>
              </a:spcAft>
              <a:defRPr sz="2800">
                <a:solidFill>
                  <a:schemeClr val="tx1"/>
                </a:solidFill>
                <a:latin typeface="Times" charset="0"/>
                <a:ea typeface="ＭＳ Ｐゴシック" charset="0"/>
              </a:defRPr>
            </a:lvl9pPr>
          </a:lstStyle>
          <a:p>
            <a:fld id="{D353A8EB-277B-CC40-A80E-57030DA5B257}" type="slidenum">
              <a:rPr lang="en-US" sz="900">
                <a:latin typeface="Arial" charset="0"/>
              </a:rPr>
              <a:pPr/>
              <a:t>59</a:t>
            </a:fld>
            <a:endParaRPr lang="en-US" sz="900" dirty="0">
              <a:latin typeface="Arial" charset="0"/>
            </a:endParaRPr>
          </a:p>
        </p:txBody>
      </p:sp>
    </p:spTree>
    <p:extLst>
      <p:ext uri="{BB962C8B-B14F-4D97-AF65-F5344CB8AC3E}">
        <p14:creationId xmlns:p14="http://schemas.microsoft.com/office/powerpoint/2010/main" val="2340120382"/>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white">
          <a:xfrm>
            <a:off x="3200400" y="2438400"/>
            <a:ext cx="5791200" cy="1930400"/>
          </a:xfrm>
          <a:prstGeom prst="rect">
            <a:avLst/>
          </a:prstGeom>
          <a:noFill/>
          <a:ln w="9525">
            <a:noFill/>
            <a:miter lim="800000"/>
            <a:headEnd/>
            <a:tailEnd/>
          </a:ln>
          <a:effectLst/>
        </p:spPr>
        <p:txBody>
          <a:bodyPr tIns="46154" rIns="92309" bIns="46154" anchor="ctr"/>
          <a:lstStyle/>
          <a:p>
            <a:r>
              <a:rPr lang="en-US" sz="3600" b="1" dirty="0" smtClean="0">
                <a:latin typeface="Calibri" panose="020F0502020204030204" pitchFamily="34" charset="0"/>
              </a:rPr>
              <a:t>Software Assurance Maturity Model</a:t>
            </a:r>
          </a:p>
          <a:p>
            <a:r>
              <a:rPr lang="en-US" sz="3200" b="1" dirty="0" smtClean="0">
                <a:latin typeface="Calibri" panose="020F0502020204030204" pitchFamily="34" charset="0"/>
              </a:rPr>
              <a:t>(Developed by the OWASP OpenSAMM Project)</a:t>
            </a:r>
          </a:p>
        </p:txBody>
      </p:sp>
      <p:sp>
        <p:nvSpPr>
          <p:cNvPr id="5" name="Line 24"/>
          <p:cNvSpPr>
            <a:spLocks noChangeShapeType="1"/>
          </p:cNvSpPr>
          <p:nvPr/>
        </p:nvSpPr>
        <p:spPr bwMode="auto">
          <a:xfrm>
            <a:off x="0" y="977900"/>
            <a:ext cx="91440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6" name="Picture 22"/>
          <p:cNvPicPr>
            <a:picLocks noChangeAspect="1" noChangeArrowheads="1"/>
          </p:cNvPicPr>
          <p:nvPr/>
        </p:nvPicPr>
        <p:blipFill>
          <a:blip r:embed="rId3" cstate="print"/>
          <a:srcRect/>
          <a:stretch>
            <a:fillRect/>
          </a:stretch>
        </p:blipFill>
        <p:spPr bwMode="auto">
          <a:xfrm>
            <a:off x="0" y="1003300"/>
            <a:ext cx="2740025" cy="4178300"/>
          </a:xfrm>
          <a:prstGeom prst="rect">
            <a:avLst/>
          </a:prstGeom>
          <a:noFill/>
          <a:ln w="9525">
            <a:noFill/>
            <a:miter lim="800000"/>
            <a:headEnd/>
            <a:tailEnd/>
          </a:ln>
          <a:effectLst/>
        </p:spPr>
      </p:pic>
    </p:spTree>
    <p:extLst>
      <p:ext uri="{BB962C8B-B14F-4D97-AF65-F5344CB8AC3E}">
        <p14:creationId xmlns:p14="http://schemas.microsoft.com/office/powerpoint/2010/main" val="1076732780"/>
      </p:ext>
    </p:extLst>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R1vR2.png"/>
          <p:cNvPicPr>
            <a:picLocks noChangeAspect="1"/>
          </p:cNvPicPr>
          <p:nvPr/>
        </p:nvPicPr>
        <p:blipFill rotWithShape="1">
          <a:blip r:embed="rId3">
            <a:extLst>
              <a:ext uri="{28A0092B-C50C-407E-A947-70E740481C1C}">
                <a14:useLocalDpi xmlns:a14="http://schemas.microsoft.com/office/drawing/2010/main" val="0"/>
              </a:ext>
            </a:extLst>
          </a:blip>
          <a:srcRect l="12103" t="2981" r="7951" b="3437"/>
          <a:stretch/>
        </p:blipFill>
        <p:spPr>
          <a:xfrm>
            <a:off x="152400" y="1453447"/>
            <a:ext cx="4713112" cy="3400778"/>
          </a:xfrm>
          <a:prstGeom prst="rect">
            <a:avLst/>
          </a:prstGeom>
          <a:noFill/>
          <a:ln>
            <a:noFill/>
          </a:ln>
        </p:spPr>
      </p:pic>
      <p:sp>
        <p:nvSpPr>
          <p:cNvPr id="67586" name="Title 1"/>
          <p:cNvSpPr>
            <a:spLocks noGrp="1"/>
          </p:cNvSpPr>
          <p:nvPr>
            <p:ph type="title"/>
          </p:nvPr>
        </p:nvSpPr>
        <p:spPr/>
        <p:txBody>
          <a:bodyPr/>
          <a:lstStyle/>
          <a:p>
            <a:r>
              <a:rPr lang="en-US" dirty="0" smtClean="0"/>
              <a:t>BSIMM Longitudinal: Improvement Over Time</a:t>
            </a:r>
            <a:endParaRPr lang="en-US" dirty="0"/>
          </a:p>
        </p:txBody>
      </p:sp>
      <p:sp>
        <p:nvSpPr>
          <p:cNvPr id="67587" name="Content Placeholder 3"/>
          <p:cNvSpPr>
            <a:spLocks noGrp="1"/>
          </p:cNvSpPr>
          <p:nvPr>
            <p:ph sz="half" idx="2"/>
          </p:nvPr>
        </p:nvSpPr>
        <p:spPr/>
        <p:txBody>
          <a:bodyPr/>
          <a:lstStyle/>
          <a:p>
            <a:pPr marL="171450" indent="-171450">
              <a:buFont typeface="Arial" panose="020B0604020202020204" pitchFamily="34" charset="0"/>
              <a:buChar char="•"/>
            </a:pPr>
            <a:r>
              <a:rPr lang="en-US" dirty="0" smtClean="0"/>
              <a:t>13 firms measured twice (19 months apart)</a:t>
            </a:r>
          </a:p>
          <a:p>
            <a:pPr marL="171450" indent="-171450">
              <a:buFont typeface="Arial" panose="020B0604020202020204" pitchFamily="34" charset="0"/>
              <a:buChar char="•"/>
            </a:pPr>
            <a:endParaRPr lang="en-US" dirty="0" smtClean="0"/>
          </a:p>
          <a:p>
            <a:pPr marL="171450" indent="-171450">
              <a:buFont typeface="Arial" panose="020B0604020202020204" pitchFamily="34" charset="0"/>
              <a:buChar char="•"/>
            </a:pPr>
            <a:r>
              <a:rPr lang="en-US" dirty="0" smtClean="0"/>
              <a:t>BSIMM measurements show how firms improve</a:t>
            </a:r>
          </a:p>
          <a:p>
            <a:pPr lvl="1">
              <a:buFont typeface="Calibri" panose="020F0502020204030204" pitchFamily="34" charset="0"/>
              <a:buChar char="-"/>
            </a:pPr>
            <a:r>
              <a:rPr lang="en-US" dirty="0" smtClean="0"/>
              <a:t>33% increase</a:t>
            </a:r>
          </a:p>
        </p:txBody>
      </p:sp>
      <p:sp>
        <p:nvSpPr>
          <p:cNvPr id="67588" name="Slide Number Placeholder 4"/>
          <p:cNvSpPr>
            <a:spLocks noGrp="1"/>
          </p:cNvSpPr>
          <p:nvPr>
            <p:ph type="sldNum" sz="quarter" idx="4294967295"/>
          </p:nvPr>
        </p:nvSpPr>
        <p:spPr>
          <a:xfrm>
            <a:off x="8348663" y="6664325"/>
            <a:ext cx="795337" cy="1936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Times" charset="0"/>
                <a:ea typeface="ＭＳ Ｐゴシック" charset="0"/>
                <a:cs typeface="ＭＳ Ｐゴシック" charset="0"/>
              </a:defRPr>
            </a:lvl1pPr>
            <a:lvl2pPr marL="742950" indent="-285750" eaLnBrk="0" hangingPunct="0">
              <a:defRPr sz="2800">
                <a:solidFill>
                  <a:schemeClr val="tx1"/>
                </a:solidFill>
                <a:latin typeface="Times" charset="0"/>
                <a:ea typeface="ＭＳ Ｐゴシック" charset="0"/>
              </a:defRPr>
            </a:lvl2pPr>
            <a:lvl3pPr marL="1143000" indent="-228600" eaLnBrk="0" hangingPunct="0">
              <a:defRPr sz="2800">
                <a:solidFill>
                  <a:schemeClr val="tx1"/>
                </a:solidFill>
                <a:latin typeface="Times" charset="0"/>
                <a:ea typeface="ＭＳ Ｐゴシック" charset="0"/>
              </a:defRPr>
            </a:lvl3pPr>
            <a:lvl4pPr marL="1600200" indent="-228600" eaLnBrk="0" hangingPunct="0">
              <a:defRPr sz="2800">
                <a:solidFill>
                  <a:schemeClr val="tx1"/>
                </a:solidFill>
                <a:latin typeface="Times" charset="0"/>
                <a:ea typeface="ＭＳ Ｐゴシック" charset="0"/>
              </a:defRPr>
            </a:lvl4pPr>
            <a:lvl5pPr marL="2057400" indent="-228600" eaLnBrk="0" hangingPunct="0">
              <a:defRPr sz="2800">
                <a:solidFill>
                  <a:schemeClr val="tx1"/>
                </a:solidFill>
                <a:latin typeface="Times" charset="0"/>
                <a:ea typeface="ＭＳ Ｐゴシック" charset="0"/>
              </a:defRPr>
            </a:lvl5pPr>
            <a:lvl6pPr marL="2514600" indent="-228600" eaLnBrk="0" fontAlgn="base" hangingPunct="0">
              <a:spcBef>
                <a:spcPct val="0"/>
              </a:spcBef>
              <a:spcAft>
                <a:spcPct val="0"/>
              </a:spcAft>
              <a:defRPr sz="2800">
                <a:solidFill>
                  <a:schemeClr val="tx1"/>
                </a:solidFill>
                <a:latin typeface="Times" charset="0"/>
                <a:ea typeface="ＭＳ Ｐゴシック" charset="0"/>
              </a:defRPr>
            </a:lvl6pPr>
            <a:lvl7pPr marL="2971800" indent="-228600" eaLnBrk="0" fontAlgn="base" hangingPunct="0">
              <a:spcBef>
                <a:spcPct val="0"/>
              </a:spcBef>
              <a:spcAft>
                <a:spcPct val="0"/>
              </a:spcAft>
              <a:defRPr sz="2800">
                <a:solidFill>
                  <a:schemeClr val="tx1"/>
                </a:solidFill>
                <a:latin typeface="Times" charset="0"/>
                <a:ea typeface="ＭＳ Ｐゴシック" charset="0"/>
              </a:defRPr>
            </a:lvl7pPr>
            <a:lvl8pPr marL="3429000" indent="-228600" eaLnBrk="0" fontAlgn="base" hangingPunct="0">
              <a:spcBef>
                <a:spcPct val="0"/>
              </a:spcBef>
              <a:spcAft>
                <a:spcPct val="0"/>
              </a:spcAft>
              <a:defRPr sz="2800">
                <a:solidFill>
                  <a:schemeClr val="tx1"/>
                </a:solidFill>
                <a:latin typeface="Times" charset="0"/>
                <a:ea typeface="ＭＳ Ｐゴシック" charset="0"/>
              </a:defRPr>
            </a:lvl8pPr>
            <a:lvl9pPr marL="3886200" indent="-228600" eaLnBrk="0" fontAlgn="base" hangingPunct="0">
              <a:spcBef>
                <a:spcPct val="0"/>
              </a:spcBef>
              <a:spcAft>
                <a:spcPct val="0"/>
              </a:spcAft>
              <a:defRPr sz="2800">
                <a:solidFill>
                  <a:schemeClr val="tx1"/>
                </a:solidFill>
                <a:latin typeface="Times" charset="0"/>
                <a:ea typeface="ＭＳ Ｐゴシック" charset="0"/>
              </a:defRPr>
            </a:lvl9pPr>
          </a:lstStyle>
          <a:p>
            <a:fld id="{B9254BA7-99BC-5246-BCF2-550E3BC7F98F}" type="slidenum">
              <a:rPr lang="en-US" sz="900">
                <a:latin typeface="Arial" charset="0"/>
              </a:rPr>
              <a:pPr/>
              <a:t>60</a:t>
            </a:fld>
            <a:endParaRPr lang="en-US" sz="900" dirty="0">
              <a:latin typeface="Arial" charset="0"/>
            </a:endParaRPr>
          </a:p>
        </p:txBody>
      </p:sp>
    </p:spTree>
    <p:extLst>
      <p:ext uri="{BB962C8B-B14F-4D97-AF65-F5344CB8AC3E}">
        <p14:creationId xmlns:p14="http://schemas.microsoft.com/office/powerpoint/2010/main" val="1971132441"/>
      </p:ext>
    </p:extLst>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hangingNumber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0862" y="1524473"/>
            <a:ext cx="8407368" cy="3610857"/>
          </a:xfrm>
          <a:prstGeom prst="rect">
            <a:avLst/>
          </a:prstGeom>
        </p:spPr>
      </p:pic>
      <p:sp>
        <p:nvSpPr>
          <p:cNvPr id="7" name="Title 6"/>
          <p:cNvSpPr>
            <a:spLocks noGrp="1"/>
          </p:cNvSpPr>
          <p:nvPr>
            <p:ph type="title"/>
          </p:nvPr>
        </p:nvSpPr>
        <p:spPr/>
        <p:txBody>
          <a:bodyPr/>
          <a:lstStyle/>
          <a:p>
            <a:r>
              <a:rPr lang="en-US" dirty="0">
                <a:latin typeface="Corbel"/>
                <a:ea typeface="ＭＳ Ｐゴシック" charset="0"/>
                <a:cs typeface="Corbel"/>
              </a:rPr>
              <a:t>BSIMM by the </a:t>
            </a:r>
            <a:r>
              <a:rPr lang="en-US" dirty="0" smtClean="0">
                <a:latin typeface="Corbel"/>
                <a:ea typeface="ＭＳ Ｐゴシック" charset="0"/>
                <a:cs typeface="Corbel"/>
              </a:rPr>
              <a:t>Numbers</a:t>
            </a:r>
            <a:endParaRPr lang="en-US" dirty="0"/>
          </a:p>
        </p:txBody>
      </p:sp>
    </p:spTree>
    <p:extLst>
      <p:ext uri="{BB962C8B-B14F-4D97-AF65-F5344CB8AC3E}">
        <p14:creationId xmlns:p14="http://schemas.microsoft.com/office/powerpoint/2010/main" val="3090142919"/>
      </p:ext>
    </p:extLst>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Corbel"/>
                <a:ea typeface="ＭＳ Ｐゴシック" charset="0"/>
                <a:cs typeface="Corbel"/>
              </a:rPr>
              <a:t>BSIMM Over Four </a:t>
            </a:r>
            <a:r>
              <a:rPr lang="en-US" dirty="0" smtClean="0">
                <a:latin typeface="Corbel"/>
                <a:ea typeface="ＭＳ Ｐゴシック" charset="0"/>
                <a:cs typeface="Corbel"/>
              </a:rPr>
              <a:t>Studies</a:t>
            </a:r>
            <a:endParaRPr lang="en-US" dirty="0"/>
          </a:p>
        </p:txBody>
      </p:sp>
      <p:sp>
        <p:nvSpPr>
          <p:cNvPr id="69634" name="Slide Number Placeholder 4"/>
          <p:cNvSpPr>
            <a:spLocks noGrp="1"/>
          </p:cNvSpPr>
          <p:nvPr>
            <p:ph type="sldNum" sz="quarter" idx="4294967295"/>
          </p:nvPr>
        </p:nvSpPr>
        <p:spPr>
          <a:xfrm>
            <a:off x="8382000" y="6602413"/>
            <a:ext cx="762000" cy="1841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Times" charset="0"/>
                <a:ea typeface="ＭＳ Ｐゴシック" charset="0"/>
                <a:cs typeface="ＭＳ Ｐゴシック" charset="0"/>
              </a:defRPr>
            </a:lvl1pPr>
            <a:lvl2pPr marL="742950" indent="-285750" eaLnBrk="0" hangingPunct="0">
              <a:defRPr sz="2800">
                <a:solidFill>
                  <a:schemeClr val="tx1"/>
                </a:solidFill>
                <a:latin typeface="Times" charset="0"/>
                <a:ea typeface="ＭＳ Ｐゴシック" charset="0"/>
              </a:defRPr>
            </a:lvl2pPr>
            <a:lvl3pPr marL="1143000" indent="-228600" eaLnBrk="0" hangingPunct="0">
              <a:defRPr sz="2800">
                <a:solidFill>
                  <a:schemeClr val="tx1"/>
                </a:solidFill>
                <a:latin typeface="Times" charset="0"/>
                <a:ea typeface="ＭＳ Ｐゴシック" charset="0"/>
              </a:defRPr>
            </a:lvl3pPr>
            <a:lvl4pPr marL="1600200" indent="-228600" eaLnBrk="0" hangingPunct="0">
              <a:defRPr sz="2800">
                <a:solidFill>
                  <a:schemeClr val="tx1"/>
                </a:solidFill>
                <a:latin typeface="Times" charset="0"/>
                <a:ea typeface="ＭＳ Ｐゴシック" charset="0"/>
              </a:defRPr>
            </a:lvl4pPr>
            <a:lvl5pPr marL="2057400" indent="-228600" eaLnBrk="0" hangingPunct="0">
              <a:defRPr sz="2800">
                <a:solidFill>
                  <a:schemeClr val="tx1"/>
                </a:solidFill>
                <a:latin typeface="Times" charset="0"/>
                <a:ea typeface="ＭＳ Ｐゴシック" charset="0"/>
              </a:defRPr>
            </a:lvl5pPr>
            <a:lvl6pPr marL="2514600" indent="-228600" eaLnBrk="0" fontAlgn="base" hangingPunct="0">
              <a:spcBef>
                <a:spcPct val="0"/>
              </a:spcBef>
              <a:spcAft>
                <a:spcPct val="0"/>
              </a:spcAft>
              <a:defRPr sz="2800">
                <a:solidFill>
                  <a:schemeClr val="tx1"/>
                </a:solidFill>
                <a:latin typeface="Times" charset="0"/>
                <a:ea typeface="ＭＳ Ｐゴシック" charset="0"/>
              </a:defRPr>
            </a:lvl6pPr>
            <a:lvl7pPr marL="2971800" indent="-228600" eaLnBrk="0" fontAlgn="base" hangingPunct="0">
              <a:spcBef>
                <a:spcPct val="0"/>
              </a:spcBef>
              <a:spcAft>
                <a:spcPct val="0"/>
              </a:spcAft>
              <a:defRPr sz="2800">
                <a:solidFill>
                  <a:schemeClr val="tx1"/>
                </a:solidFill>
                <a:latin typeface="Times" charset="0"/>
                <a:ea typeface="ＭＳ Ｐゴシック" charset="0"/>
              </a:defRPr>
            </a:lvl7pPr>
            <a:lvl8pPr marL="3429000" indent="-228600" eaLnBrk="0" fontAlgn="base" hangingPunct="0">
              <a:spcBef>
                <a:spcPct val="0"/>
              </a:spcBef>
              <a:spcAft>
                <a:spcPct val="0"/>
              </a:spcAft>
              <a:defRPr sz="2800">
                <a:solidFill>
                  <a:schemeClr val="tx1"/>
                </a:solidFill>
                <a:latin typeface="Times" charset="0"/>
                <a:ea typeface="ＭＳ Ｐゴシック" charset="0"/>
              </a:defRPr>
            </a:lvl8pPr>
            <a:lvl9pPr marL="3886200" indent="-228600" eaLnBrk="0" fontAlgn="base" hangingPunct="0">
              <a:spcBef>
                <a:spcPct val="0"/>
              </a:spcBef>
              <a:spcAft>
                <a:spcPct val="0"/>
              </a:spcAft>
              <a:defRPr sz="2800">
                <a:solidFill>
                  <a:schemeClr val="tx1"/>
                </a:solidFill>
                <a:latin typeface="Times" charset="0"/>
                <a:ea typeface="ＭＳ Ｐゴシック" charset="0"/>
              </a:defRPr>
            </a:lvl9pPr>
          </a:lstStyle>
          <a:p>
            <a:fld id="{81C262FA-128A-D844-A54D-CC6A39EBE0C3}" type="slidenum">
              <a:rPr lang="en-US" sz="900">
                <a:latin typeface="Arial" charset="0"/>
              </a:rPr>
              <a:pPr/>
              <a:t>62</a:t>
            </a:fld>
            <a:endParaRPr lang="en-US" sz="900" dirty="0">
              <a:latin typeface="Arial" charset="0"/>
            </a:endParaRPr>
          </a:p>
        </p:txBody>
      </p:sp>
      <p:pic>
        <p:nvPicPr>
          <p:cNvPr id="3" name="Picture 2" descr="page16[1].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30898" y="1085844"/>
            <a:ext cx="8518574" cy="3972576"/>
          </a:xfrm>
          <a:prstGeom prst="rect">
            <a:avLst/>
          </a:prstGeom>
        </p:spPr>
      </p:pic>
    </p:spTree>
    <p:extLst>
      <p:ext uri="{BB962C8B-B14F-4D97-AF65-F5344CB8AC3E}">
        <p14:creationId xmlns:p14="http://schemas.microsoft.com/office/powerpoint/2010/main" val="1594246359"/>
      </p:ext>
    </p:extLst>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Title 1"/>
          <p:cNvSpPr>
            <a:spLocks noGrp="1"/>
          </p:cNvSpPr>
          <p:nvPr>
            <p:ph type="title"/>
          </p:nvPr>
        </p:nvSpPr>
        <p:spPr/>
        <p:txBody>
          <a:bodyPr/>
          <a:lstStyle/>
          <a:p>
            <a:r>
              <a:rPr lang="en-US" dirty="0" smtClean="0"/>
              <a:t>BSIMM4 to BSIMM5</a:t>
            </a:r>
            <a:endParaRPr lang="en-US" dirty="0"/>
          </a:p>
        </p:txBody>
      </p:sp>
      <p:sp>
        <p:nvSpPr>
          <p:cNvPr id="71682" name="Content Placeholder 2"/>
          <p:cNvSpPr>
            <a:spLocks noGrp="1"/>
          </p:cNvSpPr>
          <p:nvPr>
            <p:ph idx="1"/>
          </p:nvPr>
        </p:nvSpPr>
        <p:spPr/>
        <p:txBody>
          <a:bodyPr/>
          <a:lstStyle/>
          <a:p>
            <a:r>
              <a:rPr lang="en-US" dirty="0" smtClean="0"/>
              <a:t>BSIMM4 released September 2012 under creative commons</a:t>
            </a:r>
          </a:p>
          <a:p>
            <a:pPr lvl="1"/>
            <a:r>
              <a:rPr lang="en-US" dirty="0" smtClean="0">
                <a:hlinkClick r:id="rId3"/>
              </a:rPr>
              <a:t>http://bsimm.com</a:t>
            </a:r>
            <a:endParaRPr lang="en-US" dirty="0" smtClean="0"/>
          </a:p>
          <a:p>
            <a:pPr lvl="1"/>
            <a:r>
              <a:rPr lang="en-US" dirty="0" smtClean="0"/>
              <a:t>Italian and German translations available soon</a:t>
            </a:r>
          </a:p>
          <a:p>
            <a:r>
              <a:rPr lang="en-US" dirty="0" smtClean="0"/>
              <a:t>BSIMM is a yardstick</a:t>
            </a:r>
          </a:p>
          <a:p>
            <a:pPr lvl="1"/>
            <a:r>
              <a:rPr lang="en-US" dirty="0" smtClean="0"/>
              <a:t>Use it to see where you stand</a:t>
            </a:r>
          </a:p>
          <a:p>
            <a:pPr lvl="1"/>
            <a:r>
              <a:rPr lang="en-US" dirty="0" smtClean="0"/>
              <a:t>Use it to figure out what your peers do</a:t>
            </a:r>
          </a:p>
          <a:p>
            <a:r>
              <a:rPr lang="en-US" dirty="0" smtClean="0"/>
              <a:t>BSIMM4</a:t>
            </a:r>
            <a:r>
              <a:rPr lang="en-US" dirty="0" smtClean="0">
                <a:sym typeface="Wingdings" charset="0"/>
              </a:rPr>
              <a:t>BSIMM5</a:t>
            </a:r>
            <a:endParaRPr lang="en-US" dirty="0" smtClean="0"/>
          </a:p>
          <a:p>
            <a:pPr lvl="1"/>
            <a:r>
              <a:rPr lang="en-US" dirty="0" smtClean="0"/>
              <a:t>BSIMM is growing</a:t>
            </a:r>
          </a:p>
          <a:p>
            <a:pPr lvl="1"/>
            <a:r>
              <a:rPr lang="en-US" dirty="0" smtClean="0"/>
              <a:t>Target of 60 firms</a:t>
            </a:r>
            <a:endParaRPr lang="en-US" dirty="0"/>
          </a:p>
        </p:txBody>
      </p:sp>
      <p:pic>
        <p:nvPicPr>
          <p:cNvPr id="71683" name="Picture 4" descr="BSIMM3[flat].jpg"/>
          <p:cNvPicPr>
            <a:picLocks noChangeAspect="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114227" y="3424541"/>
            <a:ext cx="3669196" cy="2695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4263937"/>
      </p:ext>
    </p:extLst>
  </p:cSld>
  <p:clrMapOvr>
    <a:masterClrMapping/>
  </p:clrMapOv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white">
          <a:xfrm>
            <a:off x="3200400" y="2438400"/>
            <a:ext cx="5791200" cy="1930400"/>
          </a:xfrm>
          <a:prstGeom prst="rect">
            <a:avLst/>
          </a:prstGeom>
          <a:noFill/>
          <a:ln w="9525">
            <a:noFill/>
            <a:miter lim="800000"/>
            <a:headEnd/>
            <a:tailEnd/>
          </a:ln>
          <a:effectLst/>
        </p:spPr>
        <p:txBody>
          <a:bodyPr tIns="46154" rIns="92309" bIns="46154" anchor="ctr"/>
          <a:lstStyle/>
          <a:p>
            <a:r>
              <a:rPr lang="en-US" sz="3600" b="1" dirty="0">
                <a:latin typeface="Calibri" panose="020F0502020204030204" pitchFamily="34" charset="0"/>
              </a:rPr>
              <a:t>W</a:t>
            </a:r>
            <a:r>
              <a:rPr lang="en-US" sz="3600" b="1" dirty="0" smtClean="0">
                <a:latin typeface="Calibri" panose="020F0502020204030204" pitchFamily="34" charset="0"/>
              </a:rPr>
              <a:t>here </a:t>
            </a:r>
            <a:r>
              <a:rPr lang="en-US" sz="3600" b="1" dirty="0">
                <a:latin typeface="Calibri" panose="020F0502020204030204" pitchFamily="34" charset="0"/>
              </a:rPr>
              <a:t>to </a:t>
            </a:r>
            <a:r>
              <a:rPr lang="en-US" sz="3600" b="1" dirty="0" smtClean="0">
                <a:latin typeface="Calibri" panose="020F0502020204030204" pitchFamily="34" charset="0"/>
              </a:rPr>
              <a:t>Learn More</a:t>
            </a:r>
          </a:p>
        </p:txBody>
      </p:sp>
      <p:sp>
        <p:nvSpPr>
          <p:cNvPr id="5" name="Line 24"/>
          <p:cNvSpPr>
            <a:spLocks noChangeShapeType="1"/>
          </p:cNvSpPr>
          <p:nvPr/>
        </p:nvSpPr>
        <p:spPr bwMode="auto">
          <a:xfrm>
            <a:off x="0" y="977900"/>
            <a:ext cx="91440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6" name="Picture 22"/>
          <p:cNvPicPr>
            <a:picLocks noChangeAspect="1" noChangeArrowheads="1"/>
          </p:cNvPicPr>
          <p:nvPr/>
        </p:nvPicPr>
        <p:blipFill>
          <a:blip r:embed="rId3" cstate="print"/>
          <a:srcRect/>
          <a:stretch>
            <a:fillRect/>
          </a:stretch>
        </p:blipFill>
        <p:spPr bwMode="auto">
          <a:xfrm>
            <a:off x="0" y="1003300"/>
            <a:ext cx="2740025" cy="4178300"/>
          </a:xfrm>
          <a:prstGeom prst="rect">
            <a:avLst/>
          </a:prstGeom>
          <a:noFill/>
          <a:ln w="9525">
            <a:noFill/>
            <a:miter lim="800000"/>
            <a:headEnd/>
            <a:tailEnd/>
          </a:ln>
          <a:effectLst/>
        </p:spPr>
      </p:pic>
    </p:spTree>
    <p:extLst>
      <p:ext uri="{BB962C8B-B14F-4D97-AF65-F5344CB8AC3E}">
        <p14:creationId xmlns:p14="http://schemas.microsoft.com/office/powerpoint/2010/main" val="3463535882"/>
      </p:ext>
    </p:extLst>
  </p:cSld>
  <p:clrMapOvr>
    <a:masterClrMapping/>
  </p:clrMapOvr>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2"/>
          <p:cNvSpPr>
            <a:spLocks noGrp="1" noChangeArrowheads="1"/>
          </p:cNvSpPr>
          <p:nvPr>
            <p:ph type="title"/>
          </p:nvPr>
        </p:nvSpPr>
        <p:spPr/>
        <p:txBody>
          <a:bodyPr/>
          <a:lstStyle/>
          <a:p>
            <a:r>
              <a:rPr lang="en-US" dirty="0" smtClean="0">
                <a:latin typeface="Arial" charset="0"/>
                <a:ea typeface="ＭＳ Ｐゴシック" charset="0"/>
                <a:cs typeface="ＭＳ Ｐゴシック" charset="0"/>
              </a:rPr>
              <a:t>Resources</a:t>
            </a:r>
            <a:endParaRPr lang="en-US" dirty="0">
              <a:latin typeface="Arial" charset="0"/>
              <a:ea typeface="ＭＳ Ｐゴシック" charset="0"/>
              <a:cs typeface="ＭＳ Ｐゴシック" charset="0"/>
            </a:endParaRPr>
          </a:p>
        </p:txBody>
      </p:sp>
      <p:sp>
        <p:nvSpPr>
          <p:cNvPr id="89090" name="Rectangle 4"/>
          <p:cNvSpPr>
            <a:spLocks noGrp="1" noChangeArrowheads="1"/>
          </p:cNvSpPr>
          <p:nvPr>
            <p:ph sz="half" idx="4294967295"/>
          </p:nvPr>
        </p:nvSpPr>
        <p:spPr>
          <a:xfrm>
            <a:off x="358775" y="1160463"/>
            <a:ext cx="3984625" cy="5018087"/>
          </a:xfrm>
        </p:spPr>
        <p:txBody>
          <a:bodyPr/>
          <a:lstStyle/>
          <a:p>
            <a:pPr>
              <a:defRPr/>
            </a:pPr>
            <a:endParaRPr lang="en-US" sz="1800" dirty="0">
              <a:latin typeface="Arial" charset="0"/>
              <a:ea typeface="ＭＳ Ｐゴシック" charset="0"/>
              <a:cs typeface="ＭＳ Ｐゴシック" charset="0"/>
            </a:endParaRPr>
          </a:p>
          <a:p>
            <a:pPr marL="0" indent="0">
              <a:buFont typeface="Wingdings" charset="0"/>
              <a:buNone/>
              <a:defRPr/>
            </a:pPr>
            <a:endParaRPr lang="en-US" sz="1800" dirty="0" smtClean="0">
              <a:latin typeface="Arial" charset="0"/>
              <a:ea typeface="ＭＳ Ｐゴシック" charset="0"/>
              <a:cs typeface="ＭＳ Ｐゴシック" charset="0"/>
            </a:endParaRPr>
          </a:p>
          <a:p>
            <a:pPr>
              <a:defRPr/>
            </a:pPr>
            <a:endParaRPr lang="en-US" sz="1800" dirty="0" smtClean="0">
              <a:solidFill>
                <a:schemeClr val="accent2"/>
              </a:solidFill>
              <a:latin typeface="Arial" charset="0"/>
              <a:ea typeface="ＭＳ Ｐゴシック" charset="0"/>
              <a:cs typeface="ＭＳ Ｐゴシック" charset="0"/>
            </a:endParaRPr>
          </a:p>
          <a:p>
            <a:pPr>
              <a:defRPr/>
            </a:pPr>
            <a:endParaRPr lang="en-US" sz="1800" dirty="0">
              <a:solidFill>
                <a:schemeClr val="accent2"/>
              </a:solidFill>
              <a:latin typeface="Arial" charset="0"/>
              <a:ea typeface="ＭＳ Ｐゴシック" charset="0"/>
              <a:cs typeface="ＭＳ Ｐゴシック" charset="0"/>
            </a:endParaRPr>
          </a:p>
          <a:p>
            <a:pPr>
              <a:defRPr/>
            </a:pPr>
            <a:endParaRPr lang="en-US" sz="1800" dirty="0" smtClean="0">
              <a:solidFill>
                <a:schemeClr val="accent2"/>
              </a:solidFill>
              <a:ea typeface="ＭＳ Ｐゴシック" charset="0"/>
              <a:cs typeface="ＭＳ Ｐゴシック" charset="0"/>
            </a:endParaRPr>
          </a:p>
          <a:p>
            <a:pPr>
              <a:buNone/>
              <a:defRPr/>
            </a:pPr>
            <a:r>
              <a:rPr lang="en-US" sz="2000" dirty="0" smtClean="0">
                <a:solidFill>
                  <a:srgbClr val="0000FF"/>
                </a:solidFill>
                <a:ea typeface="ＭＳ Ｐゴシック" charset="0"/>
                <a:cs typeface="Corbel"/>
              </a:rPr>
              <a:t>www.searchsecurity.com</a:t>
            </a:r>
            <a:endParaRPr lang="en-US" sz="2000" dirty="0">
              <a:solidFill>
                <a:srgbClr val="0000FF"/>
              </a:solidFill>
              <a:ea typeface="ＭＳ Ｐゴシック" charset="0"/>
              <a:cs typeface="Corbel"/>
            </a:endParaRPr>
          </a:p>
          <a:p>
            <a:pPr>
              <a:buNone/>
              <a:defRPr/>
            </a:pPr>
            <a:r>
              <a:rPr lang="en-US" sz="2000" dirty="0">
                <a:ea typeface="ＭＳ Ｐゴシック" charset="0"/>
                <a:cs typeface="Corbel"/>
              </a:rPr>
              <a:t>M</a:t>
            </a:r>
            <a:r>
              <a:rPr lang="en-US" sz="2000" dirty="0" smtClean="0">
                <a:ea typeface="ＭＳ Ｐゴシック" charset="0"/>
                <a:cs typeface="Corbel"/>
              </a:rPr>
              <a:t>onthly security column by Gary McGraw</a:t>
            </a:r>
          </a:p>
          <a:p>
            <a:pPr>
              <a:defRPr/>
            </a:pPr>
            <a:endParaRPr lang="en-US" sz="2000" dirty="0">
              <a:ea typeface="ＭＳ Ｐゴシック" charset="0"/>
              <a:cs typeface="Corbel"/>
            </a:endParaRPr>
          </a:p>
          <a:p>
            <a:pPr>
              <a:buNone/>
              <a:defRPr/>
            </a:pPr>
            <a:r>
              <a:rPr lang="en-US" sz="2000" dirty="0" smtClean="0">
                <a:solidFill>
                  <a:srgbClr val="0000FF"/>
                </a:solidFill>
                <a:ea typeface="ＭＳ Ｐゴシック" charset="0"/>
                <a:cs typeface="Corbel"/>
              </a:rPr>
              <a:t>www.cigital.com/~gem/writing</a:t>
            </a:r>
            <a:endParaRPr lang="en-US" sz="2000" dirty="0">
              <a:solidFill>
                <a:srgbClr val="0000FF"/>
              </a:solidFill>
              <a:ea typeface="ＭＳ Ｐゴシック" charset="0"/>
              <a:cs typeface="Corbel"/>
            </a:endParaRPr>
          </a:p>
        </p:txBody>
      </p:sp>
      <p:sp>
        <p:nvSpPr>
          <p:cNvPr id="89091" name="Rectangle 5"/>
          <p:cNvSpPr>
            <a:spLocks noGrp="1" noChangeArrowheads="1"/>
          </p:cNvSpPr>
          <p:nvPr>
            <p:ph sz="half" idx="4294967295"/>
          </p:nvPr>
        </p:nvSpPr>
        <p:spPr>
          <a:xfrm>
            <a:off x="4857750" y="1160463"/>
            <a:ext cx="3905250" cy="5018087"/>
          </a:xfrm>
        </p:spPr>
        <p:txBody>
          <a:bodyPr/>
          <a:lstStyle/>
          <a:p>
            <a:endParaRPr lang="en-US" sz="1800" dirty="0" smtClean="0">
              <a:solidFill>
                <a:srgbClr val="0000FF"/>
              </a:solidFill>
              <a:latin typeface="Corbel"/>
              <a:ea typeface="ＭＳ Ｐゴシック" charset="0"/>
              <a:cs typeface="Corbel"/>
            </a:endParaRPr>
          </a:p>
          <a:p>
            <a:pPr>
              <a:buNone/>
            </a:pPr>
            <a:endParaRPr lang="en-US" sz="1800" dirty="0" smtClean="0">
              <a:solidFill>
                <a:srgbClr val="0000FF"/>
              </a:solidFill>
              <a:latin typeface="Corbel"/>
              <a:ea typeface="ＭＳ Ｐゴシック" charset="0"/>
              <a:cs typeface="Corbel"/>
            </a:endParaRPr>
          </a:p>
          <a:p>
            <a:pPr>
              <a:buNone/>
            </a:pPr>
            <a:r>
              <a:rPr lang="en-US" sz="2000" dirty="0" smtClean="0">
                <a:solidFill>
                  <a:srgbClr val="0000FF"/>
                </a:solidFill>
                <a:ea typeface="ＭＳ Ｐゴシック" charset="0"/>
                <a:cs typeface="Corbel"/>
              </a:rPr>
              <a:t>www.cigital.com</a:t>
            </a:r>
            <a:r>
              <a:rPr lang="en-US" sz="2000" dirty="0">
                <a:solidFill>
                  <a:srgbClr val="0000FF"/>
                </a:solidFill>
                <a:ea typeface="ＭＳ Ｐゴシック" charset="0"/>
                <a:cs typeface="Corbel"/>
              </a:rPr>
              <a:t>/</a:t>
            </a:r>
            <a:r>
              <a:rPr lang="en-US" sz="2000" dirty="0" smtClean="0">
                <a:solidFill>
                  <a:srgbClr val="0000FF"/>
                </a:solidFill>
                <a:ea typeface="ＭＳ Ｐゴシック" charset="0"/>
                <a:cs typeface="Corbel"/>
              </a:rPr>
              <a:t>justiceleague</a:t>
            </a:r>
            <a:endParaRPr lang="en-US" sz="2000" dirty="0" smtClean="0">
              <a:ea typeface="ＭＳ Ｐゴシック" charset="0"/>
              <a:cs typeface="Corbel"/>
            </a:endParaRPr>
          </a:p>
          <a:p>
            <a:pPr>
              <a:buNone/>
            </a:pPr>
            <a:r>
              <a:rPr lang="en-US" sz="2000" dirty="0">
                <a:ea typeface="ＭＳ Ｐゴシック" charset="0"/>
                <a:cs typeface="Corbel"/>
              </a:rPr>
              <a:t>B</a:t>
            </a:r>
            <a:r>
              <a:rPr lang="en-US" sz="2000" dirty="0" smtClean="0">
                <a:ea typeface="ＭＳ Ｐゴシック" charset="0"/>
                <a:cs typeface="Corbel"/>
              </a:rPr>
              <a:t>log </a:t>
            </a:r>
            <a:r>
              <a:rPr lang="en-US" sz="2000" dirty="0">
                <a:ea typeface="ＭＳ Ｐゴシック" charset="0"/>
                <a:cs typeface="Corbel"/>
              </a:rPr>
              <a:t>from the Cigital Principals</a:t>
            </a:r>
          </a:p>
          <a:p>
            <a:pPr lvl="1"/>
            <a:r>
              <a:rPr lang="en-US" sz="2000" dirty="0">
                <a:ea typeface="ＭＳ Ｐゴシック" charset="0"/>
                <a:cs typeface="Corbel"/>
              </a:rPr>
              <a:t>Scott Matsumoto</a:t>
            </a:r>
          </a:p>
          <a:p>
            <a:pPr lvl="1"/>
            <a:r>
              <a:rPr lang="en-US" sz="2000" dirty="0">
                <a:ea typeface="ＭＳ Ｐゴシック" charset="0"/>
                <a:cs typeface="Corbel"/>
              </a:rPr>
              <a:t>Gary McGraw</a:t>
            </a:r>
          </a:p>
          <a:p>
            <a:pPr lvl="1"/>
            <a:r>
              <a:rPr lang="en-US" sz="2000" dirty="0">
                <a:ea typeface="ＭＳ Ｐゴシック" charset="0"/>
                <a:cs typeface="Corbel"/>
              </a:rPr>
              <a:t>Sammy Migues</a:t>
            </a:r>
          </a:p>
          <a:p>
            <a:pPr lvl="1"/>
            <a:r>
              <a:rPr lang="en-US" sz="2000" dirty="0" smtClean="0">
                <a:ea typeface="ＭＳ Ｐゴシック" charset="0"/>
                <a:cs typeface="Corbel"/>
              </a:rPr>
              <a:t>John Steven</a:t>
            </a:r>
          </a:p>
          <a:p>
            <a:pPr lvl="1"/>
            <a:r>
              <a:rPr lang="en-US" sz="2000" dirty="0" smtClean="0">
                <a:ea typeface="ＭＳ Ｐゴシック" charset="0"/>
                <a:cs typeface="Corbel"/>
              </a:rPr>
              <a:t>Paco Hope</a:t>
            </a:r>
            <a:endParaRPr lang="en-US" sz="2000" dirty="0">
              <a:ea typeface="ＭＳ Ｐゴシック" charset="0"/>
              <a:cs typeface="Corbel"/>
            </a:endParaRPr>
          </a:p>
        </p:txBody>
      </p:sp>
      <p:pic>
        <p:nvPicPr>
          <p:cNvPr id="89092" name="Picture 6" descr="justice-leagu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3871" y="4908954"/>
            <a:ext cx="8070966" cy="1336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descr="Logo_TechTarget.126163925_std.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3872" y="1146896"/>
            <a:ext cx="1445392" cy="1445392"/>
          </a:xfrm>
          <a:prstGeom prst="rect">
            <a:avLst/>
          </a:prstGeom>
        </p:spPr>
      </p:pic>
      <p:pic>
        <p:nvPicPr>
          <p:cNvPr id="89093" name="Picture 1" descr="TechTarget_SearchSecurity_on_white_RGB.jpg"/>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1127392" y="2179371"/>
            <a:ext cx="2622255" cy="663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Cigital-ver.bmp"/>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508875" y="3187885"/>
            <a:ext cx="873125" cy="1442555"/>
          </a:xfrm>
          <a:prstGeom prst="rect">
            <a:avLst/>
          </a:prstGeom>
        </p:spPr>
      </p:pic>
    </p:spTree>
    <p:extLst>
      <p:ext uri="{BB962C8B-B14F-4D97-AF65-F5344CB8AC3E}">
        <p14:creationId xmlns:p14="http://schemas.microsoft.com/office/powerpoint/2010/main" val="1079814198"/>
      </p:ext>
    </p:extLst>
  </p:cSld>
  <p:clrMapOvr>
    <a:masterClrMapping/>
  </p:clrMapOv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Rectangle 2"/>
          <p:cNvSpPr>
            <a:spLocks noGrp="1" noChangeArrowheads="1"/>
          </p:cNvSpPr>
          <p:nvPr>
            <p:ph type="title"/>
          </p:nvPr>
        </p:nvSpPr>
        <p:spPr/>
        <p:txBody>
          <a:bodyPr/>
          <a:lstStyle/>
          <a:p>
            <a:r>
              <a:rPr lang="en-US" dirty="0" smtClean="0"/>
              <a:t>Resources</a:t>
            </a:r>
            <a:endParaRPr lang="en-US" dirty="0"/>
          </a:p>
        </p:txBody>
      </p:sp>
      <p:sp>
        <p:nvSpPr>
          <p:cNvPr id="81922" name="Rectangle 3"/>
          <p:cNvSpPr>
            <a:spLocks noGrp="1" noChangeArrowheads="1"/>
          </p:cNvSpPr>
          <p:nvPr>
            <p:ph type="body" sz="half" idx="4294967295"/>
          </p:nvPr>
        </p:nvSpPr>
        <p:spPr>
          <a:xfrm>
            <a:off x="635000" y="1719263"/>
            <a:ext cx="3860800" cy="4605337"/>
          </a:xfrm>
        </p:spPr>
        <p:txBody>
          <a:bodyPr/>
          <a:lstStyle/>
          <a:p>
            <a:pPr>
              <a:defRPr/>
            </a:pPr>
            <a:endParaRPr lang="en-US" sz="2000" dirty="0" smtClean="0">
              <a:latin typeface="Arial" charset="0"/>
              <a:ea typeface="ＭＳ Ｐゴシック" charset="0"/>
              <a:cs typeface="ＭＳ Ｐゴシック" charset="0"/>
            </a:endParaRPr>
          </a:p>
          <a:p>
            <a:pPr>
              <a:defRPr/>
            </a:pPr>
            <a:endParaRPr lang="en-US" sz="2000" dirty="0" smtClean="0">
              <a:latin typeface="Arial" charset="0"/>
              <a:ea typeface="ＭＳ Ｐゴシック" charset="0"/>
              <a:cs typeface="ＭＳ Ｐゴシック" charset="0"/>
            </a:endParaRPr>
          </a:p>
          <a:p>
            <a:pPr>
              <a:defRPr/>
            </a:pPr>
            <a:endParaRPr lang="en-US" sz="2000" dirty="0" smtClean="0">
              <a:latin typeface="Arial" charset="0"/>
              <a:ea typeface="ＭＳ Ｐゴシック" charset="0"/>
              <a:cs typeface="ＭＳ Ｐゴシック" charset="0"/>
            </a:endParaRPr>
          </a:p>
          <a:p>
            <a:pPr>
              <a:defRPr/>
            </a:pPr>
            <a:endParaRPr lang="en-US" sz="2000" dirty="0" smtClean="0">
              <a:latin typeface="Arial" charset="0"/>
              <a:ea typeface="ＭＳ Ｐゴシック" charset="0"/>
              <a:cs typeface="ＭＳ Ｐゴシック" charset="0"/>
            </a:endParaRPr>
          </a:p>
          <a:p>
            <a:pPr>
              <a:defRPr/>
            </a:pPr>
            <a:endParaRPr lang="en-US" sz="2000" dirty="0" smtClean="0">
              <a:latin typeface="Arial" charset="0"/>
              <a:ea typeface="ＭＳ Ｐゴシック" charset="0"/>
              <a:cs typeface="ＭＳ Ｐゴシック" charset="0"/>
            </a:endParaRPr>
          </a:p>
          <a:p>
            <a:pPr>
              <a:defRPr/>
            </a:pPr>
            <a:endParaRPr lang="en-US" sz="2000" dirty="0" smtClean="0">
              <a:latin typeface="Arial" charset="0"/>
              <a:ea typeface="ＭＳ Ｐゴシック" charset="0"/>
              <a:cs typeface="ＭＳ Ｐゴシック" charset="0"/>
            </a:endParaRPr>
          </a:p>
          <a:p>
            <a:pPr>
              <a:defRPr/>
            </a:pPr>
            <a:endParaRPr lang="en-US" sz="2000" dirty="0" smtClean="0">
              <a:latin typeface="Arial" charset="0"/>
              <a:ea typeface="ＭＳ Ｐゴシック" charset="0"/>
              <a:cs typeface="ＭＳ Ｐゴシック" charset="0"/>
            </a:endParaRPr>
          </a:p>
          <a:p>
            <a:pPr>
              <a:defRPr/>
            </a:pPr>
            <a:endParaRPr lang="en-US" sz="2000" dirty="0" smtClean="0">
              <a:latin typeface="Arial" charset="0"/>
              <a:ea typeface="ＭＳ Ｐゴシック" charset="0"/>
              <a:cs typeface="ＭＳ Ｐゴシック" charset="0"/>
            </a:endParaRPr>
          </a:p>
          <a:p>
            <a:pPr>
              <a:defRPr/>
            </a:pPr>
            <a:endParaRPr lang="en-US" sz="2000" dirty="0" smtClean="0">
              <a:latin typeface="Arial" charset="0"/>
              <a:ea typeface="ＭＳ Ｐゴシック" charset="0"/>
              <a:cs typeface="ＭＳ Ｐゴシック" charset="0"/>
            </a:endParaRPr>
          </a:p>
          <a:p>
            <a:pPr marL="0" indent="0">
              <a:buFont typeface="Wingdings" charset="0"/>
              <a:buNone/>
              <a:defRPr/>
            </a:pPr>
            <a:endParaRPr lang="en-US" sz="2000" dirty="0" smtClean="0">
              <a:solidFill>
                <a:schemeClr val="accent2"/>
              </a:solidFill>
              <a:ea typeface="ＭＳ Ｐゴシック" charset="0"/>
              <a:cs typeface="ＭＳ Ｐゴシック" charset="0"/>
            </a:endParaRPr>
          </a:p>
          <a:p>
            <a:pPr>
              <a:defRPr/>
            </a:pPr>
            <a:r>
              <a:rPr lang="en-US" sz="2000" dirty="0" smtClean="0">
                <a:solidFill>
                  <a:srgbClr val="0000FF"/>
                </a:solidFill>
                <a:ea typeface="ＭＳ Ｐゴシック" charset="0"/>
                <a:cs typeface="ＭＳ Ｐゴシック" charset="0"/>
              </a:rPr>
              <a:t> </a:t>
            </a:r>
            <a:r>
              <a:rPr lang="en-US" sz="2000" dirty="0" smtClean="0">
                <a:solidFill>
                  <a:srgbClr val="0000FF"/>
                </a:solidFill>
                <a:ea typeface="ＭＳ Ｐゴシック" charset="0"/>
                <a:cs typeface="Corbel"/>
              </a:rPr>
              <a:t>www.cigital.com/silverbullet</a:t>
            </a:r>
            <a:endParaRPr lang="en-US" sz="2000" dirty="0">
              <a:solidFill>
                <a:srgbClr val="0000FF"/>
              </a:solidFill>
              <a:ea typeface="ＭＳ Ｐゴシック" charset="0"/>
              <a:cs typeface="Corbel"/>
            </a:endParaRPr>
          </a:p>
        </p:txBody>
      </p:sp>
      <p:sp>
        <p:nvSpPr>
          <p:cNvPr id="91139" name="Rectangle 8"/>
          <p:cNvSpPr>
            <a:spLocks noGrp="1" noChangeArrowheads="1"/>
          </p:cNvSpPr>
          <p:nvPr>
            <p:ph type="body" sz="half" idx="4294967295"/>
          </p:nvPr>
        </p:nvSpPr>
        <p:spPr>
          <a:xfrm>
            <a:off x="4648200" y="1719263"/>
            <a:ext cx="4086225" cy="4114800"/>
          </a:xfrm>
        </p:spPr>
        <p:txBody>
          <a:bodyPr/>
          <a:lstStyle/>
          <a:p>
            <a:pPr>
              <a:buNone/>
            </a:pPr>
            <a:r>
              <a:rPr lang="en-US" sz="2000" dirty="0">
                <a:ea typeface="ＭＳ Ｐゴシック" charset="0"/>
                <a:cs typeface="Corbel"/>
              </a:rPr>
              <a:t>Building Security In</a:t>
            </a:r>
          </a:p>
          <a:p>
            <a:pPr>
              <a:buNone/>
            </a:pPr>
            <a:r>
              <a:rPr lang="en-US" sz="2000" dirty="0">
                <a:ea typeface="ＭＳ Ｐゴシック" charset="0"/>
                <a:cs typeface="Corbel"/>
              </a:rPr>
              <a:t>Software Security Best Practices column </a:t>
            </a:r>
            <a:endParaRPr lang="en-US" sz="2000" dirty="0" smtClean="0">
              <a:ea typeface="ＭＳ Ｐゴシック" charset="0"/>
              <a:cs typeface="Corbel"/>
            </a:endParaRPr>
          </a:p>
          <a:p>
            <a:pPr>
              <a:buNone/>
            </a:pPr>
            <a:r>
              <a:rPr lang="en-US" sz="2000" dirty="0" smtClean="0">
                <a:solidFill>
                  <a:srgbClr val="0000FF"/>
                </a:solidFill>
                <a:ea typeface="ＭＳ Ｐゴシック" charset="0"/>
                <a:cs typeface="Corbel"/>
              </a:rPr>
              <a:t>www.computer.org</a:t>
            </a:r>
            <a:r>
              <a:rPr lang="en-US" sz="2000" dirty="0">
                <a:solidFill>
                  <a:srgbClr val="0000FF"/>
                </a:solidFill>
                <a:ea typeface="ＭＳ Ｐゴシック" charset="0"/>
                <a:cs typeface="Corbel"/>
              </a:rPr>
              <a:t>/security/bsisub/</a:t>
            </a:r>
          </a:p>
          <a:p>
            <a:pPr>
              <a:buFont typeface="Wingdings" charset="0"/>
              <a:buNone/>
            </a:pPr>
            <a:endParaRPr lang="en-US" sz="2000" dirty="0">
              <a:solidFill>
                <a:schemeClr val="accent2"/>
              </a:solidFill>
              <a:latin typeface="Arial" charset="0"/>
              <a:ea typeface="ＭＳ Ｐゴシック" charset="0"/>
              <a:cs typeface="ＭＳ Ｐゴシック" charset="0"/>
            </a:endParaRPr>
          </a:p>
          <a:p>
            <a:endParaRPr lang="en-US" sz="1800" dirty="0">
              <a:latin typeface="Arial" charset="0"/>
              <a:ea typeface="ＭＳ Ｐゴシック" charset="0"/>
              <a:cs typeface="ＭＳ Ｐゴシック" charset="0"/>
            </a:endParaRPr>
          </a:p>
        </p:txBody>
      </p:sp>
      <p:pic>
        <p:nvPicPr>
          <p:cNvPr id="91140" name="Picture 4" descr="SP-attack"/>
          <p:cNvPicPr>
            <a:picLocks noGrp="1" noChangeAspect="1" noChangeArrowheads="1"/>
          </p:cNvPicPr>
          <p:nvPr>
            <p:ph sz="quarter" idx="4294967295"/>
          </p:nvPr>
        </p:nvPicPr>
        <p:blipFill>
          <a:blip r:embed="rId3" cstate="email">
            <a:extLst>
              <a:ext uri="{28A0092B-C50C-407E-A947-70E740481C1C}">
                <a14:useLocalDpi xmlns:a14="http://schemas.microsoft.com/office/drawing/2010/main" val="0"/>
              </a:ext>
            </a:extLst>
          </a:blip>
          <a:srcRect/>
          <a:stretch>
            <a:fillRect/>
          </a:stretch>
        </p:blipFill>
        <p:spPr>
          <a:xfrm>
            <a:off x="7065964" y="3367088"/>
            <a:ext cx="1544637" cy="2119312"/>
          </a:xfrm>
          <a:noFill/>
          <a:effectLst>
            <a:outerShdw blurRad="50800" dist="38100" dir="2700000" algn="tl" rotWithShape="0">
              <a:prstClr val="black">
                <a:alpha val="40000"/>
              </a:prstClr>
            </a:outerShdw>
          </a:effectLst>
        </p:spPr>
      </p:pic>
      <p:pic>
        <p:nvPicPr>
          <p:cNvPr id="91141" name="Picture 10" descr="sp-surveillanc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3600" y="3366340"/>
            <a:ext cx="1647195" cy="2196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1142" name="Picture 2" descr="silver_bullet_logo.jpg"/>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804813" y="1657572"/>
            <a:ext cx="350520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2586094"/>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Grp="1" noChangeArrowheads="1"/>
          </p:cNvSpPr>
          <p:nvPr>
            <p:ph type="title"/>
          </p:nvPr>
        </p:nvSpPr>
        <p:spPr/>
        <p:txBody>
          <a:bodyPr/>
          <a:lstStyle/>
          <a:p>
            <a:r>
              <a:rPr lang="en-US" dirty="0" smtClean="0"/>
              <a:t>Topics</a:t>
            </a:r>
          </a:p>
        </p:txBody>
      </p:sp>
      <p:sp>
        <p:nvSpPr>
          <p:cNvPr id="16386" name="Rectangle 2"/>
          <p:cNvSpPr>
            <a:spLocks noGrp="1" noChangeArrowheads="1"/>
          </p:cNvSpPr>
          <p:nvPr>
            <p:ph idx="1"/>
          </p:nvPr>
        </p:nvSpPr>
        <p:spPr/>
        <p:txBody>
          <a:bodyPr/>
          <a:lstStyle/>
          <a:p>
            <a:r>
              <a:rPr lang="en-US" altLang="en-US" dirty="0" smtClean="0"/>
              <a:t>Review of other secure SDLC efforts</a:t>
            </a:r>
          </a:p>
          <a:p>
            <a:r>
              <a:rPr lang="en-US" altLang="en-US" dirty="0" smtClean="0"/>
              <a:t>Understanding the model</a:t>
            </a:r>
          </a:p>
          <a:p>
            <a:r>
              <a:rPr lang="en-US" altLang="en-US" dirty="0" smtClean="0"/>
              <a:t>Applying the model</a:t>
            </a:r>
          </a:p>
          <a:p>
            <a:r>
              <a:rPr lang="en-US" altLang="en-US" dirty="0" smtClean="0"/>
              <a:t>Exploring the model</a:t>
            </a:r>
            <a:r>
              <a:rPr lang="ja-JP" altLang="en-US" dirty="0" smtClean="0"/>
              <a:t>’</a:t>
            </a:r>
            <a:r>
              <a:rPr lang="en-US" altLang="ja-JP" dirty="0" smtClean="0"/>
              <a:t>s levels and activities</a:t>
            </a:r>
          </a:p>
          <a:p>
            <a:r>
              <a:rPr lang="en-US" altLang="en-US" dirty="0" smtClean="0"/>
              <a:t>SAMM and the real world</a:t>
            </a:r>
          </a:p>
        </p:txBody>
      </p:sp>
    </p:spTree>
    <p:extLst>
      <p:ext uri="{BB962C8B-B14F-4D97-AF65-F5344CB8AC3E}">
        <p14:creationId xmlns:p14="http://schemas.microsoft.com/office/powerpoint/2010/main" val="1862535525"/>
      </p:ext>
    </p:extLst>
  </p:cSld>
  <p:clrMapOvr>
    <a:masterClrMapping/>
  </p:clrMapOvr>
  <p:transition spd="slow">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Grp="1" noChangeArrowheads="1"/>
          </p:cNvSpPr>
          <p:nvPr>
            <p:ph type="title"/>
          </p:nvPr>
        </p:nvSpPr>
        <p:spPr/>
        <p:txBody>
          <a:bodyPr/>
          <a:lstStyle/>
          <a:p>
            <a:r>
              <a:rPr lang="en-US" altLang="en-US" dirty="0" smtClean="0"/>
              <a:t>Learning Objectives</a:t>
            </a:r>
            <a:endParaRPr lang="en-US" altLang="en-US" dirty="0"/>
          </a:p>
        </p:txBody>
      </p:sp>
      <p:sp>
        <p:nvSpPr>
          <p:cNvPr id="17410" name="Rectangle 2"/>
          <p:cNvSpPr>
            <a:spLocks noGrp="1" noChangeArrowheads="1"/>
          </p:cNvSpPr>
          <p:nvPr>
            <p:ph idx="1"/>
          </p:nvPr>
        </p:nvSpPr>
        <p:spPr/>
        <p:txBody>
          <a:bodyPr/>
          <a:lstStyle/>
          <a:p>
            <a:r>
              <a:rPr lang="en-US" altLang="en-US" dirty="0" smtClean="0"/>
              <a:t>Develop the ability to:</a:t>
            </a:r>
          </a:p>
          <a:p>
            <a:pPr>
              <a:buFont typeface="Arial" panose="020B0604020202020204" pitchFamily="34" charset="0"/>
              <a:buChar char="•"/>
            </a:pPr>
            <a:r>
              <a:rPr lang="en-US" altLang="en-US" dirty="0" smtClean="0"/>
              <a:t>Evaluate an organization</a:t>
            </a:r>
            <a:r>
              <a:rPr lang="ja-JP" altLang="en-US" dirty="0" smtClean="0"/>
              <a:t>’</a:t>
            </a:r>
            <a:r>
              <a:rPr lang="en-US" altLang="ja-JP" dirty="0" smtClean="0"/>
              <a:t>s existing software security practices</a:t>
            </a:r>
          </a:p>
          <a:p>
            <a:pPr>
              <a:buFont typeface="Arial" panose="020B0604020202020204" pitchFamily="34" charset="0"/>
              <a:buChar char="•"/>
            </a:pPr>
            <a:r>
              <a:rPr lang="en-US" altLang="en-US" dirty="0" smtClean="0"/>
              <a:t>Build a balanced software security assurance program in well-defined iterations</a:t>
            </a:r>
          </a:p>
          <a:p>
            <a:pPr>
              <a:buFont typeface="Arial" panose="020B0604020202020204" pitchFamily="34" charset="0"/>
              <a:buChar char="•"/>
            </a:pPr>
            <a:r>
              <a:rPr lang="en-US" altLang="en-US" dirty="0" smtClean="0"/>
              <a:t>Demonstrate concrete improvements to a security assurance program</a:t>
            </a:r>
          </a:p>
          <a:p>
            <a:pPr>
              <a:buFont typeface="Arial" panose="020B0604020202020204" pitchFamily="34" charset="0"/>
              <a:buChar char="•"/>
            </a:pPr>
            <a:r>
              <a:rPr lang="en-US" altLang="en-US" dirty="0" smtClean="0"/>
              <a:t>Define and measure security-related activities throughout an organization</a:t>
            </a:r>
            <a:endParaRPr lang="en-US" altLang="en-US" dirty="0"/>
          </a:p>
        </p:txBody>
      </p:sp>
    </p:spTree>
    <p:extLst>
      <p:ext uri="{BB962C8B-B14F-4D97-AF65-F5344CB8AC3E}">
        <p14:creationId xmlns:p14="http://schemas.microsoft.com/office/powerpoint/2010/main" val="37660215"/>
      </p:ext>
    </p:extLst>
  </p:cSld>
  <p:clrMapOvr>
    <a:masterClrMapping/>
  </p:clrMapOvr>
  <p:transition spd="slow">
    <p:pul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Picture 1"/>
          <p:cNvPicPr>
            <a:picLocks noChangeAspect="1" noChangeArrowheads="1"/>
          </p:cNvPicPr>
          <p:nvPr/>
        </p:nvPicPr>
        <p:blipFill>
          <a:blip r:embed="rId3"/>
          <a:srcRect l="13748" t="8292" r="13632" b="8372"/>
          <a:stretch>
            <a:fillRect/>
          </a:stretch>
        </p:blipFill>
        <p:spPr bwMode="auto">
          <a:xfrm>
            <a:off x="2428875" y="1562695"/>
            <a:ext cx="4286250" cy="3214688"/>
          </a:xfrm>
          <a:prstGeom prst="rect">
            <a:avLst/>
          </a:prstGeom>
          <a:noFill/>
          <a:ln w="25400">
            <a:solidFill>
              <a:schemeClr val="tx1"/>
            </a:solidFill>
            <a:miter lim="800000"/>
            <a:headEnd/>
            <a:tailEnd/>
          </a:ln>
          <a:effectLst>
            <a:outerShdw blurRad="952500" algn="ctr" rotWithShape="0">
              <a:schemeClr val="bg2">
                <a:alpha val="75000"/>
              </a:schemeClr>
            </a:outerShdw>
          </a:effectLst>
          <a:extLst>
            <a:ext uri="{909E8E84-426E-40DD-AFC4-6F175D3DCCD1}">
              <a14:hiddenFill xmlns:a14="http://schemas.microsoft.com/office/drawing/2010/main">
                <a:solidFill>
                  <a:srgbClr val="FFFFFF"/>
                </a:solidFill>
              </a14:hiddenFill>
            </a:ext>
          </a:extLst>
        </p:spPr>
      </p:pic>
      <p:sp>
        <p:nvSpPr>
          <p:cNvPr id="18434" name="Rectangle 2"/>
          <p:cNvSpPr>
            <a:spLocks noGrp="1" noChangeArrowheads="1"/>
          </p:cNvSpPr>
          <p:nvPr>
            <p:ph type="title"/>
          </p:nvPr>
        </p:nvSpPr>
        <p:spPr/>
        <p:txBody>
          <a:bodyPr/>
          <a:lstStyle/>
          <a:p>
            <a:r>
              <a:rPr lang="en-US" dirty="0" smtClean="0"/>
              <a:t>Review of Existing Secure SDLC Efforts</a:t>
            </a:r>
            <a:endParaRPr lang="en-US" dirty="0"/>
          </a:p>
        </p:txBody>
      </p:sp>
    </p:spTree>
    <p:extLst>
      <p:ext uri="{BB962C8B-B14F-4D97-AF65-F5344CB8AC3E}">
        <p14:creationId xmlns:p14="http://schemas.microsoft.com/office/powerpoint/2010/main" val="4247527710"/>
      </p:ext>
    </p:extLst>
  </p:cSld>
  <p:clrMapOvr>
    <a:masterClrMapping/>
  </p:clrMapOvr>
  <p:transition spd="slow">
    <p:pull/>
  </p:transition>
  <p:timing>
    <p:tnLst>
      <p:par>
        <p:cTn id="1" dur="indefinite" restart="never" nodeType="tmRoot"/>
      </p:par>
    </p:tnLst>
  </p:timing>
</p:sld>
</file>

<file path=ppt/theme/theme1.xml><?xml version="1.0" encoding="utf-8"?>
<a:theme xmlns:a="http://schemas.openxmlformats.org/drawingml/2006/main" name="Assured SW Development 1">
  <a:themeElements>
    <a:clrScheme name="CERT_SEI_Courseware_Template 15">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333399"/>
      </a:hlink>
      <a:folHlink>
        <a:srgbClr val="663399"/>
      </a:folHlink>
    </a:clrScheme>
    <a:fontScheme name="CERT_SEI_Courseware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309" tIns="46154" rIns="92309" bIns="46154" numCol="1" anchor="t" anchorCtr="0" compatLnSpc="1">
        <a:prstTxWarp prst="textNoShape">
          <a:avLst/>
        </a:prstTxWarp>
      </a:bodyPr>
      <a:lstStyle>
        <a:def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defRPr kumimoji="0" lang="en-US" sz="10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309" tIns="46154" rIns="92309" bIns="46154" numCol="1" anchor="t" anchorCtr="0" compatLnSpc="1">
        <a:prstTxWarp prst="textNoShape">
          <a:avLst/>
        </a:prstTxWarp>
      </a:bodyPr>
      <a:lstStyle>
        <a:def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defRPr kumimoji="0" lang="en-US" sz="10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CERT_SEI_Courseware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ERT_SEI_Courseware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ERT_SEI_Courseware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ERT_SEI_Courseware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ERT_SEI_Courseware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ERT_SEI_Courseware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ERT_SEI_Courseware_Templa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ERT_SEI_Courseware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ERT_SEI_Courseware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ERT_SEI_Courseware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ERT_SEI_Courseware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ERT_SEI_Courseware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ERT_SEI_Courseware_Template 13">
        <a:dk1>
          <a:srgbClr val="000000"/>
        </a:dk1>
        <a:lt1>
          <a:srgbClr val="FFFFFF"/>
        </a:lt1>
        <a:dk2>
          <a:srgbClr val="000000"/>
        </a:dk2>
        <a:lt2>
          <a:srgbClr val="666666"/>
        </a:lt2>
        <a:accent1>
          <a:srgbClr val="BBE0E3"/>
        </a:accent1>
        <a:accent2>
          <a:srgbClr val="333399"/>
        </a:accent2>
        <a:accent3>
          <a:srgbClr val="FFFFFF"/>
        </a:accent3>
        <a:accent4>
          <a:srgbClr val="000000"/>
        </a:accent4>
        <a:accent5>
          <a:srgbClr val="DAEDEF"/>
        </a:accent5>
        <a:accent6>
          <a:srgbClr val="2D2D8A"/>
        </a:accent6>
        <a:hlink>
          <a:srgbClr val="336699"/>
        </a:hlink>
        <a:folHlink>
          <a:srgbClr val="99CC00"/>
        </a:folHlink>
      </a:clrScheme>
      <a:clrMap bg1="lt1" tx1="dk1" bg2="lt2" tx2="dk2" accent1="accent1" accent2="accent2" accent3="accent3" accent4="accent4" accent5="accent5" accent6="accent6" hlink="hlink" folHlink="folHlink"/>
    </a:extraClrScheme>
    <a:extraClrScheme>
      <a:clrScheme name="CERT_SEI_Courseware_Template 14">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6633CC"/>
        </a:hlink>
        <a:folHlink>
          <a:srgbClr val="333399"/>
        </a:folHlink>
      </a:clrScheme>
      <a:clrMap bg1="lt1" tx1="dk1" bg2="lt2" tx2="dk2" accent1="accent1" accent2="accent2" accent3="accent3" accent4="accent4" accent5="accent5" accent6="accent6" hlink="hlink" folHlink="folHlink"/>
    </a:extraClrScheme>
    <a:extraClrScheme>
      <a:clrScheme name="CERT_SEI_Courseware_Template 15">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333399"/>
        </a:hlink>
        <a:folHlink>
          <a:srgbClr val="6633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Assurance Management template1">
  <a:themeElements>
    <a:clrScheme name="CERT_SEI_Courseware_Template 15">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333399"/>
      </a:hlink>
      <a:folHlink>
        <a:srgbClr val="663399"/>
      </a:folHlink>
    </a:clrScheme>
    <a:fontScheme name="CERT_SEI_Courseware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309" tIns="46154" rIns="92309" bIns="46154" numCol="1" anchor="t" anchorCtr="0" compatLnSpc="1">
        <a:prstTxWarp prst="textNoShape">
          <a:avLst/>
        </a:prstTxWarp>
      </a:bodyPr>
      <a:lstStyle>
        <a:def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defRPr kumimoji="0" lang="en-US" sz="10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309" tIns="46154" rIns="92309" bIns="46154" numCol="1" anchor="t" anchorCtr="0" compatLnSpc="1">
        <a:prstTxWarp prst="textNoShape">
          <a:avLst/>
        </a:prstTxWarp>
      </a:bodyPr>
      <a:lstStyle>
        <a:def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defRPr kumimoji="0" lang="en-US" sz="10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CERT_SEI_Courseware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ERT_SEI_Courseware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ERT_SEI_Courseware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ERT_SEI_Courseware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ERT_SEI_Courseware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ERT_SEI_Courseware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ERT_SEI_Courseware_Templa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ERT_SEI_Courseware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ERT_SEI_Courseware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ERT_SEI_Courseware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ERT_SEI_Courseware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ERT_SEI_Courseware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ERT_SEI_Courseware_Template 13">
        <a:dk1>
          <a:srgbClr val="000000"/>
        </a:dk1>
        <a:lt1>
          <a:srgbClr val="FFFFFF"/>
        </a:lt1>
        <a:dk2>
          <a:srgbClr val="000000"/>
        </a:dk2>
        <a:lt2>
          <a:srgbClr val="666666"/>
        </a:lt2>
        <a:accent1>
          <a:srgbClr val="BBE0E3"/>
        </a:accent1>
        <a:accent2>
          <a:srgbClr val="333399"/>
        </a:accent2>
        <a:accent3>
          <a:srgbClr val="FFFFFF"/>
        </a:accent3>
        <a:accent4>
          <a:srgbClr val="000000"/>
        </a:accent4>
        <a:accent5>
          <a:srgbClr val="DAEDEF"/>
        </a:accent5>
        <a:accent6>
          <a:srgbClr val="2D2D8A"/>
        </a:accent6>
        <a:hlink>
          <a:srgbClr val="336699"/>
        </a:hlink>
        <a:folHlink>
          <a:srgbClr val="99CC00"/>
        </a:folHlink>
      </a:clrScheme>
      <a:clrMap bg1="lt1" tx1="dk1" bg2="lt2" tx2="dk2" accent1="accent1" accent2="accent2" accent3="accent3" accent4="accent4" accent5="accent5" accent6="accent6" hlink="hlink" folHlink="folHlink"/>
    </a:extraClrScheme>
    <a:extraClrScheme>
      <a:clrScheme name="CERT_SEI_Courseware_Template 14">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6633CC"/>
        </a:hlink>
        <a:folHlink>
          <a:srgbClr val="333399"/>
        </a:folHlink>
      </a:clrScheme>
      <a:clrMap bg1="lt1" tx1="dk1" bg2="lt2" tx2="dk2" accent1="accent1" accent2="accent2" accent3="accent3" accent4="accent4" accent5="accent5" accent6="accent6" hlink="hlink" folHlink="folHlink"/>
    </a:extraClrScheme>
    <a:extraClrScheme>
      <a:clrScheme name="CERT_SEI_Courseware_Template 15">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333399"/>
        </a:hlink>
        <a:folHlink>
          <a:srgbClr val="663399"/>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232B4FB10258540AE18A97230950FE7" ma:contentTypeVersion="1" ma:contentTypeDescription="Create a new document." ma:contentTypeScope="" ma:versionID="93d5c9943499d13ef82e12f4171cbf98">
  <xsd:schema xmlns:xsd="http://www.w3.org/2001/XMLSchema" xmlns:xs="http://www.w3.org/2001/XMLSchema" xmlns:p="http://schemas.microsoft.com/office/2006/metadata/properties" xmlns:ns2="893ae260-c728-403e-8c1d-be5e00391f89" targetNamespace="http://schemas.microsoft.com/office/2006/metadata/properties" ma:root="true" ma:fieldsID="b0cfc7bbb21cc0e5f6355df537488aee" ns2:_="">
    <xsd:import namespace="893ae260-c728-403e-8c1d-be5e00391f89"/>
    <xsd:element name="properties">
      <xsd:complexType>
        <xsd:sequence>
          <xsd:element name="documentManagement">
            <xsd:complexType>
              <xsd:all>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3ae260-c728-403e-8c1d-be5e00391f89" elementFormDefault="qualified">
    <xsd:import namespace="http://schemas.microsoft.com/office/2006/documentManagement/types"/>
    <xsd:import namespace="http://schemas.microsoft.com/office/infopath/2007/PartnerControls"/>
    <xsd:element name="Status" ma:index="8" nillable="true" ma:displayName="Status" ma:default="Draft" ma:internalName="Status">
      <xsd:simpleType>
        <xsd:restriction base="dms:Choice">
          <xsd:enumeration value="Draft"/>
          <xsd:enumeration value="In Review"/>
          <xsd:enumeration value="Fin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Status xmlns="893ae260-c728-403e-8c1d-be5e00391f89">Draft</Status>
  </documentManagement>
</p:properties>
</file>

<file path=customXml/itemProps1.xml><?xml version="1.0" encoding="utf-8"?>
<ds:datastoreItem xmlns:ds="http://schemas.openxmlformats.org/officeDocument/2006/customXml" ds:itemID="{6141EE20-6776-474C-89E2-33EBD9F48AF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3ae260-c728-403e-8c1d-be5e00391f8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21C5F52-A748-4121-B47C-32118B6AAB93}">
  <ds:schemaRefs>
    <ds:schemaRef ds:uri="http://schemas.microsoft.com/sharepoint/v3/contenttype/forms"/>
  </ds:schemaRefs>
</ds:datastoreItem>
</file>

<file path=customXml/itemProps3.xml><?xml version="1.0" encoding="utf-8"?>
<ds:datastoreItem xmlns:ds="http://schemas.openxmlformats.org/officeDocument/2006/customXml" ds:itemID="{7B02027C-7F4C-46DC-944A-56ABB7602FD3}">
  <ds:schemaRefs>
    <ds:schemaRef ds:uri="http://purl.org/dc/elements/1.1/"/>
    <ds:schemaRef ds:uri="http://schemas.microsoft.com/office/2006/documentManagement/types"/>
    <ds:schemaRef ds:uri="http://schemas.openxmlformats.org/package/2006/metadata/core-properties"/>
    <ds:schemaRef ds:uri="http://schemas.microsoft.com/office/2006/metadata/properties"/>
    <ds:schemaRef ds:uri="http://purl.org/dc/terms/"/>
    <ds:schemaRef ds:uri="893ae260-c728-403e-8c1d-be5e00391f89"/>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Assured SW Development 1</Template>
  <TotalTime>123</TotalTime>
  <Words>3062</Words>
  <Application>Microsoft Office PowerPoint</Application>
  <PresentationFormat>On-screen Show (4:3)</PresentationFormat>
  <Paragraphs>403</Paragraphs>
  <Slides>66</Slides>
  <Notes>66</Notes>
  <HiddenSlides>0</HiddenSlides>
  <MMClips>0</MMClips>
  <ScaleCrop>false</ScaleCrop>
  <HeadingPairs>
    <vt:vector size="4" baseType="variant">
      <vt:variant>
        <vt:lpstr>Theme</vt:lpstr>
      </vt:variant>
      <vt:variant>
        <vt:i4>2</vt:i4>
      </vt:variant>
      <vt:variant>
        <vt:lpstr>Slide Titles</vt:lpstr>
      </vt:variant>
      <vt:variant>
        <vt:i4>66</vt:i4>
      </vt:variant>
    </vt:vector>
  </HeadingPairs>
  <TitlesOfParts>
    <vt:vector size="68" baseType="lpstr">
      <vt:lpstr>Assured SW Development 1</vt:lpstr>
      <vt:lpstr>Assurance Management template1</vt:lpstr>
      <vt:lpstr>Assured Software Development 1</vt:lpstr>
      <vt:lpstr>PowerPoint Presentation</vt:lpstr>
      <vt:lpstr>PowerPoint Presentation</vt:lpstr>
      <vt:lpstr>PowerPoint Presentation</vt:lpstr>
      <vt:lpstr>Outline</vt:lpstr>
      <vt:lpstr>PowerPoint Presentation</vt:lpstr>
      <vt:lpstr>Topics</vt:lpstr>
      <vt:lpstr>Learning Objectives</vt:lpstr>
      <vt:lpstr>Review of Existing Secure SDLC Efforts</vt:lpstr>
      <vt:lpstr>CLASP</vt:lpstr>
      <vt:lpstr>Microsoft SDL</vt:lpstr>
      <vt:lpstr>Touchpoints</vt:lpstr>
      <vt:lpstr>Lessons Learned</vt:lpstr>
      <vt:lpstr>Drivers for a Maturity Model</vt:lpstr>
      <vt:lpstr>Therefore, a Viable Model Must...</vt:lpstr>
      <vt:lpstr>Understanding the Model</vt:lpstr>
      <vt:lpstr>SAMM Business Functions</vt:lpstr>
      <vt:lpstr>SAMM Security Practices</vt:lpstr>
      <vt:lpstr>Under Each Security Practice</vt:lpstr>
      <vt:lpstr>Check Out This One...</vt:lpstr>
      <vt:lpstr>Per Level, SAMM Defines...</vt:lpstr>
      <vt:lpstr>Approach to Iterative Improvement</vt:lpstr>
      <vt:lpstr>Applying the Model</vt:lpstr>
      <vt:lpstr>Conducting Assessments</vt:lpstr>
      <vt:lpstr>Assessment Process</vt:lpstr>
      <vt:lpstr>Creating Scorecards</vt:lpstr>
      <vt:lpstr>Roadmap Templates</vt:lpstr>
      <vt:lpstr>Building Assurance Programs</vt:lpstr>
      <vt:lpstr>Case Studies</vt:lpstr>
      <vt:lpstr>Exploring the Model’s Levels and Activities</vt:lpstr>
      <vt:lpstr>The SAMM 1.0 Release</vt:lpstr>
      <vt:lpstr>SAMM and the Real World</vt:lpstr>
      <vt:lpstr>SAMM History</vt:lpstr>
      <vt:lpstr>Expert Contributions</vt:lpstr>
      <vt:lpstr>Industry Support</vt:lpstr>
      <vt:lpstr>The OpenSAMM Project</vt:lpstr>
      <vt:lpstr>Future Plans</vt:lpstr>
      <vt:lpstr>Quick Re-Cap on Using SAMM</vt:lpstr>
      <vt:lpstr>PowerPoint Presentation</vt:lpstr>
      <vt:lpstr>PowerPoint Presentation</vt:lpstr>
      <vt:lpstr>Software Security Basics</vt:lpstr>
      <vt:lpstr>2006: A Shift from Philosophy to HOW TO</vt:lpstr>
      <vt:lpstr>Prescriptive vs. Descriptive Models</vt:lpstr>
      <vt:lpstr>BSIMM: Software Security Measurement</vt:lpstr>
      <vt:lpstr>51 Firms in the BSIMM4 Community</vt:lpstr>
      <vt:lpstr>Building BSIMM (2009)</vt:lpstr>
      <vt:lpstr>The Magic 30</vt:lpstr>
      <vt:lpstr>A Software Security Framework</vt:lpstr>
      <vt:lpstr>Architecture Analysis Practice Skeleton</vt:lpstr>
      <vt:lpstr>Example Activity</vt:lpstr>
      <vt:lpstr>PowerPoint Presentation</vt:lpstr>
      <vt:lpstr>Real-World Data (51 firms)</vt:lpstr>
      <vt:lpstr>BSIMM4 Scorecard </vt:lpstr>
      <vt:lpstr>Twelve Things “Everybody” Does</vt:lpstr>
      <vt:lpstr>PowerPoint Presentation</vt:lpstr>
      <vt:lpstr>BSIMM4 as a Measuring Stick</vt:lpstr>
      <vt:lpstr>BSIMM4 Scorecard with FAKE Firm Data </vt:lpstr>
      <vt:lpstr>PowerPoint Presentation</vt:lpstr>
      <vt:lpstr>We Are a Special Snowflake (NOT)</vt:lpstr>
      <vt:lpstr>BSIMM Longitudinal: Improvement Over Time</vt:lpstr>
      <vt:lpstr>BSIMM by the Numbers</vt:lpstr>
      <vt:lpstr>BSIMM Over Four Studies</vt:lpstr>
      <vt:lpstr>BSIMM4 to BSIMM5</vt:lpstr>
      <vt:lpstr>PowerPoint Presentation</vt:lpstr>
      <vt:lpstr>Resources</vt:lpstr>
      <vt:lpstr>Resources</vt:lpstr>
    </vt:vector>
  </TitlesOfParts>
  <Company>Software Engineering Institute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Assured Software Development 1</dc:title>
  <dc:creator>Sandy Shrum</dc:creator>
  <cp:lastModifiedBy>Nancy Mead</cp:lastModifiedBy>
  <cp:revision>26</cp:revision>
  <cp:lastPrinted>2006-09-07T20:48:53Z</cp:lastPrinted>
  <dcterms:created xsi:type="dcterms:W3CDTF">2014-01-07T18:33:33Z</dcterms:created>
  <dcterms:modified xsi:type="dcterms:W3CDTF">2014-03-27T03:20:48Z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0x0101004232B4FB10258540AE18A97230950FE7</vt:lpwstr>
  </property>
</Properties>
</file>